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147483647" r:id="rId5"/>
    <p:sldId id="287" r:id="rId6"/>
    <p:sldId id="288" r:id="rId7"/>
    <p:sldId id="295" r:id="rId8"/>
    <p:sldId id="301" r:id="rId9"/>
    <p:sldId id="302" r:id="rId10"/>
    <p:sldId id="303" r:id="rId11"/>
    <p:sldId id="304" r:id="rId12"/>
    <p:sldId id="305" r:id="rId13"/>
    <p:sldId id="306" r:id="rId14"/>
    <p:sldId id="309" r:id="rId15"/>
    <p:sldId id="310" r:id="rId16"/>
    <p:sldId id="312" r:id="rId17"/>
    <p:sldId id="311" r:id="rId18"/>
    <p:sldId id="314" r:id="rId19"/>
    <p:sldId id="319" r:id="rId20"/>
    <p:sldId id="316" r:id="rId21"/>
    <p:sldId id="317" r:id="rId22"/>
    <p:sldId id="318" r:id="rId23"/>
    <p:sldId id="256" r:id="rId24"/>
    <p:sldId id="270"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oduction" id="{61981C0C-B524-4C2D-BF55-8254FF02A218}">
          <p14:sldIdLst>
            <p14:sldId id="2147483647"/>
            <p14:sldId id="287"/>
            <p14:sldId id="288"/>
          </p14:sldIdLst>
        </p14:section>
        <p14:section name="Building a Resiliant Business" id="{6F2F9146-6AE0-4804-8E62-DFA888FF9E81}">
          <p14:sldIdLst>
            <p14:sldId id="295"/>
            <p14:sldId id="301"/>
            <p14:sldId id="302"/>
            <p14:sldId id="303"/>
            <p14:sldId id="304"/>
            <p14:sldId id="305"/>
            <p14:sldId id="306"/>
            <p14:sldId id="309"/>
            <p14:sldId id="310"/>
            <p14:sldId id="312"/>
            <p14:sldId id="311"/>
            <p14:sldId id="314"/>
            <p14:sldId id="319"/>
            <p14:sldId id="316"/>
            <p14:sldId id="317"/>
          </p14:sldIdLst>
        </p14:section>
        <p14:section name="Tips and Takeaways" id="{C50456DE-57BF-4E05-B3B2-C9F4CE4C5B09}">
          <p14:sldIdLst>
            <p14:sldId id="318"/>
            <p14:sldId id="256"/>
            <p14:sldId id="270"/>
            <p14:sldId id="289"/>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D0B2CE7-AE1E-FD4B-68BE-3E364852E754}" name="Alex McGillivray" initials="AM" userId="S::Alex.McGillivray@suresystems.ca::e5e61371-098f-446e-89a4-1d71a2e007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805"/>
    <a:srgbClr val="E8E8E8"/>
    <a:srgbClr val="F9E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96D31-AE9B-F57B-48FB-119DEE67ED48}" v="3" dt="2026-05-12T13:32:42.933"/>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F68BC-C0C1-4740-B1BC-01AF8EFFB980}" type="datetimeFigureOut">
              <a:rPr lang="en-US" smtClean="0"/>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82FD2-F864-2E4E-ACF0-2DBC196A7066}" type="slidenum">
              <a:rPr lang="en-US" smtClean="0"/>
              <a:t>‹#›</a:t>
            </a:fld>
            <a:endParaRPr lang="en-US"/>
          </a:p>
        </p:txBody>
      </p:sp>
    </p:spTree>
    <p:extLst>
      <p:ext uri="{BB962C8B-B14F-4D97-AF65-F5344CB8AC3E}">
        <p14:creationId xmlns:p14="http://schemas.microsoft.com/office/powerpoint/2010/main" val="410714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uresystems.sharepoint.com/sites/Marketing/_layouts/15/Doc.aspx?sourcedoc=%7b425AEB24-3877-43E3-88D8-AD1F541C7AB4%7d&amp;file=Sure+Systems+-+Building+a+Resilient+Business+-+April+27+2026.pptx&amp;action=edit&amp;mobileredirect=true&amp;nav=eyJzSWQiOiIzMDYiLCJjSWQiOiI0MDIzODg4OTQ3In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uresystems.sharepoint.com/sites/Marketing/_layouts/15/Doc.aspx?sourcedoc=%7b425AEB24-3877-43E3-88D8-AD1F541C7AB4%7d&amp;file=Sure+Systems+-+Building+a+Resilient+Business+-+April+27+2026.pptx&amp;action=edit&amp;mobileredirect=true&amp;nav=eyJzSWQiOiIzMDUiLCJjSWQiOiI2MjQxMTQ1MTAif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Welcome everyone. Today we are talking about building resilient businesses. Not about fear or selling you something, but about what happens when things go sideways and how prepared your organization is for that moment.</a:t>
            </a:r>
          </a:p>
          <a:p>
            <a:endParaRPr lang="en-US" sz="1200"/>
          </a:p>
          <a:p>
            <a:r>
              <a:rPr lang="en-US" sz="1200"/>
              <a:t>Quick intro: who I am, what Sure Systems does, and why this topic is worth your time today.</a:t>
            </a:r>
          </a:p>
        </p:txBody>
      </p:sp>
      <p:sp>
        <p:nvSpPr>
          <p:cNvPr id="4" name="Slide Number Placeholder 3"/>
          <p:cNvSpPr>
            <a:spLocks noGrp="1"/>
          </p:cNvSpPr>
          <p:nvPr>
            <p:ph type="sldNum" sz="quarter" idx="5"/>
          </p:nvPr>
        </p:nvSpPr>
        <p:spPr/>
        <p:txBody>
          <a:bodyPr/>
          <a:lstStyle/>
          <a:p>
            <a:fld id="{89E4C32D-D462-4FD3-A42E-5C464BC709BA}" type="slidenum">
              <a:rPr lang="en-US" smtClean="0"/>
              <a:t>1</a:t>
            </a:fld>
            <a:endParaRPr lang="en-US"/>
          </a:p>
        </p:txBody>
      </p:sp>
    </p:spTree>
    <p:extLst>
      <p:ext uri="{BB962C8B-B14F-4D97-AF65-F5344CB8AC3E}">
        <p14:creationId xmlns:p14="http://schemas.microsoft.com/office/powerpoint/2010/main" val="4100000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Scenario: “Ransomware signals appear, response is immediate and organized”</a:t>
            </a:r>
          </a:p>
          <a:p>
            <a:pPr fontAlgn="t"/>
            <a:r>
              <a:rPr lang="en-US" sz="1200" b="1" i="0" kern="1200">
                <a:solidFill>
                  <a:schemeClr val="tx1"/>
                </a:solidFill>
                <a:effectLst/>
                <a:latin typeface="+mn-lt"/>
                <a:ea typeface="+mn-ea"/>
                <a:cs typeface="+mn-cs"/>
              </a:rPr>
              <a:t>Setup (normal day, nothing dramatic):</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It’s a regular workday. A few users start reporting that shared files will not open, or filenames look strange. Almost at the same time, an alert shows unusual file activity on a server. At this moment, we do not know if it is a true ransomware event or something benign, but the early indicators are serious enough that we treat it as real until proven otherwise. </a:t>
            </a:r>
          </a:p>
          <a:p>
            <a:pPr fontAlgn="t"/>
            <a:r>
              <a:rPr lang="en-US" sz="1200" b="1" i="0" kern="1200">
                <a:solidFill>
                  <a:schemeClr val="tx1"/>
                </a:solidFill>
                <a:effectLst/>
                <a:latin typeface="+mn-lt"/>
                <a:ea typeface="+mn-ea"/>
                <a:cs typeface="+mn-cs"/>
              </a:rPr>
              <a:t>What a non resilient org does (why it gets messy fast):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People debate whether it is “really ransomware”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Multiple people start poking at systems at the same time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No one is clearly in charge of decisions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Leadership is forced to react in real time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That chaos causes more damage than the incident itself. </a:t>
            </a:r>
            <a:endParaRPr lang="en-US" sz="1200" b="0" i="0" u="none" strike="noStrike"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a resilient org does instead (Pillar 2 in action):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pillar is about whether people know what to do without questioning. Plans matter so people do not freeze.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goal is that the first hour is calm, coordinated, and predictable, not a live debate. </a:t>
            </a:r>
            <a:r>
              <a:rPr lang="en-US" sz="1200" b="0" i="0" u="none" strike="noStrike" kern="1200">
                <a:solidFill>
                  <a:schemeClr val="tx1"/>
                </a:solidFill>
                <a:effectLst/>
                <a:latin typeface="+mn-lt"/>
                <a:ea typeface="+mn-ea"/>
                <a:cs typeface="+mn-cs"/>
                <a:hlinkClick r:id="rId3"/>
              </a:rPr>
              <a: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The first 30 minutes (this is the point of Pillar 2)</a:t>
            </a:r>
          </a:p>
          <a:p>
            <a:pPr fontAlgn="t"/>
            <a:r>
              <a:rPr lang="en-US" sz="1200" b="0" i="0" kern="1200">
                <a:solidFill>
                  <a:schemeClr val="tx1"/>
                </a:solidFill>
                <a:effectLst/>
                <a:latin typeface="+mn-lt"/>
                <a:ea typeface="+mn-ea"/>
                <a:cs typeface="+mn-cs"/>
              </a:rPr>
              <a:t>This is the part you can say out loud: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“We are not trying to be brilliant in the moment. We are trying to be boring on purpose.”</a:t>
            </a:r>
          </a:p>
          <a:p>
            <a:pPr fontAlgn="t"/>
            <a:r>
              <a:rPr lang="en-US" sz="1200" b="1" i="0" kern="1200">
                <a:solidFill>
                  <a:schemeClr val="tx1"/>
                </a:solidFill>
                <a:effectLst/>
                <a:latin typeface="+mn-lt"/>
                <a:ea typeface="+mn-ea"/>
                <a:cs typeface="+mn-cs"/>
              </a:rPr>
              <a:t>Minute 0 to 5: Declare and stabilize</a:t>
            </a:r>
          </a:p>
          <a:p>
            <a:pPr fontAlgn="t"/>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Name it:</a:t>
            </a:r>
            <a:r>
              <a:rPr lang="en-US" sz="1200" b="0" i="0" kern="1200">
                <a:solidFill>
                  <a:schemeClr val="tx1"/>
                </a:solidFill>
                <a:effectLst/>
                <a:latin typeface="+mn-lt"/>
                <a:ea typeface="+mn-ea"/>
                <a:cs typeface="+mn-cs"/>
              </a:rPr>
              <a:t> “Potential ransomware event. We are activating incident response.”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Assign roles immediately</a:t>
            </a:r>
            <a:r>
              <a:rPr lang="en-US" sz="1200" b="0" i="0" kern="1200">
                <a:solidFill>
                  <a:schemeClr val="tx1"/>
                </a:solidFill>
                <a:effectLst/>
                <a:latin typeface="+mn-lt"/>
                <a:ea typeface="+mn-ea"/>
                <a:cs typeface="+mn-cs"/>
              </a:rPr>
              <a:t> (even if it is a small team):</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One person is the decision owner</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One person is the technical lead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One person owns communications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is the idea behind an Incident Response Plan and an ICS style structure.</a:t>
            </a:r>
          </a:p>
          <a:p>
            <a:pPr fontAlgn="t"/>
            <a:r>
              <a:rPr lang="en-US" sz="1200" b="1" i="0" kern="1200">
                <a:solidFill>
                  <a:schemeClr val="tx1"/>
                </a:solidFill>
                <a:effectLst/>
                <a:latin typeface="+mn-lt"/>
                <a:ea typeface="+mn-ea"/>
                <a:cs typeface="+mn-cs"/>
              </a:rPr>
              <a:t>Minute 5 to 15: Contain first, investigate second</a:t>
            </a:r>
          </a:p>
          <a:p>
            <a:pPr fontAlgn="t"/>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Stop the spread</a:t>
            </a:r>
            <a:r>
              <a:rPr lang="en-US" sz="1200" b="0" i="0" kern="1200">
                <a:solidFill>
                  <a:schemeClr val="tx1"/>
                </a:solidFill>
                <a:effectLst/>
                <a:latin typeface="+mn-lt"/>
                <a:ea typeface="+mn-ea"/>
                <a:cs typeface="+mn-cs"/>
              </a:rPr>
              <a:t> before trying to diagnose root cause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Isolate affected machines or network segments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Disable risky access paths if needed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Preserve evidence rather than wiping things blindly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is the discipline that keeps the incident from expanding while everyone is still gathering facts. </a:t>
            </a:r>
            <a:r>
              <a:rPr lang="en-US" sz="1200" b="0" i="0" u="none" strike="noStrike" kern="1200">
                <a:solidFill>
                  <a:schemeClr val="tx1"/>
                </a:solidFill>
                <a:effectLst/>
                <a:latin typeface="+mn-lt"/>
                <a:ea typeface="+mn-ea"/>
                <a:cs typeface="+mn-cs"/>
                <a:hlinkClick r:id="rId3"/>
              </a:rPr>
              <a:t>[</a:t>
            </a:r>
            <a:endParaRPr lang="en-US" sz="1200" b="0" i="0" u="none" strike="noStrike"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Minute 15 to 30: Start the coordination loop</a:t>
            </a:r>
          </a:p>
          <a:p>
            <a:pPr fontAlgn="t"/>
            <a:r>
              <a:rPr lang="en-US" sz="1200" b="0" i="0" kern="1200">
                <a:solidFill>
                  <a:schemeClr val="tx1"/>
                </a:solidFill>
                <a:effectLst/>
                <a:latin typeface="+mn-lt"/>
                <a:ea typeface="+mn-ea"/>
                <a:cs typeface="+mn-cs"/>
              </a:rPr>
              <a:t>• Establish a single “source of truth” channel for updates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Confirm what business functions are most critical to restore first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Begin a communication rhythm: short, factual updates, no speculation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Decide what gets taken offline and who can authorize that decision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big win is avoiding duplicated effort, confusion, and conflicting direction.</a:t>
            </a:r>
          </a:p>
          <a:p>
            <a:pPr fontAlgn="t"/>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“known decision owners” actually means (plain language)</a:t>
            </a:r>
          </a:p>
          <a:p>
            <a:pPr fontAlgn="t"/>
            <a:r>
              <a:rPr lang="en-US" sz="1200" b="0" i="0" kern="1200">
                <a:solidFill>
                  <a:schemeClr val="tx1"/>
                </a:solidFill>
                <a:effectLst/>
                <a:latin typeface="+mn-lt"/>
                <a:ea typeface="+mn-ea"/>
                <a:cs typeface="+mn-cs"/>
              </a:rPr>
              <a:t>During an incident, you want </a:t>
            </a:r>
            <a:r>
              <a:rPr lang="en-US" sz="1200" b="1" i="0" kern="1200">
                <a:solidFill>
                  <a:schemeClr val="tx1"/>
                </a:solidFill>
                <a:effectLst/>
                <a:latin typeface="+mn-lt"/>
                <a:ea typeface="+mn-ea"/>
                <a:cs typeface="+mn-cs"/>
              </a:rPr>
              <a:t>no committees in the moment</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One role decides priorities and risk calls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One role executes the technical plan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One role communicates status and next update time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Clear ownership prevents the first hour from being spent debating instead of executing.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Where tabletop exercises fit (why this becomes real)</a:t>
            </a:r>
          </a:p>
          <a:p>
            <a:pPr fontAlgn="t"/>
            <a:r>
              <a:rPr lang="en-US" sz="1200" b="0" i="0" kern="1200">
                <a:solidFill>
                  <a:schemeClr val="tx1"/>
                </a:solidFill>
                <a:effectLst/>
                <a:latin typeface="+mn-lt"/>
                <a:ea typeface="+mn-ea"/>
                <a:cs typeface="+mn-cs"/>
              </a:rPr>
              <a:t>A tabletop is a calm walkthrough that clarifies: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Who is actually in charge when something breaks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Whether escalation happens early or late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How the first hour decisions would play out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It is improvement, not evaluation.</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Quick callouts you can use while presenting</a:t>
            </a:r>
          </a:p>
          <a:p>
            <a:pPr fontAlgn="t"/>
            <a:r>
              <a:rPr lang="en-US" sz="1200" b="0" i="0" kern="1200">
                <a:solidFill>
                  <a:schemeClr val="tx1"/>
                </a:solidFill>
                <a:effectLst/>
                <a:latin typeface="+mn-lt"/>
                <a:ea typeface="+mn-ea"/>
                <a:cs typeface="+mn-cs"/>
              </a:rPr>
              <a:t>• “Speed and clarity matter more than perfect information.”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“The first hour is where organizations either get organized, or get hurt.”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“Calm responses prevent small failures from becoming big ones.”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“Resilient recovery is quick, boring, and procedural.” </a:t>
            </a:r>
          </a:p>
        </p:txBody>
      </p:sp>
      <p:sp>
        <p:nvSpPr>
          <p:cNvPr id="4" name="Slide Number Placeholder 3"/>
          <p:cNvSpPr>
            <a:spLocks noGrp="1"/>
          </p:cNvSpPr>
          <p:nvPr>
            <p:ph type="sldNum" sz="quarter" idx="5"/>
          </p:nvPr>
        </p:nvSpPr>
        <p:spPr/>
        <p:txBody>
          <a:bodyPr/>
          <a:lstStyle/>
          <a:p>
            <a:fld id="{DDE82FD2-F864-2E4E-ACF0-2DBC196A7066}" type="slidenum">
              <a:rPr lang="en-US" smtClean="0"/>
              <a:t>10</a:t>
            </a:fld>
            <a:endParaRPr lang="en-US"/>
          </a:p>
        </p:txBody>
      </p:sp>
    </p:spTree>
    <p:extLst>
      <p:ext uri="{BB962C8B-B14F-4D97-AF65-F5344CB8AC3E}">
        <p14:creationId xmlns:p14="http://schemas.microsoft.com/office/powerpoint/2010/main" val="427212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Scenario: “It feels weird. Someone escalates early instead of waiting.”</a:t>
            </a:r>
          </a:p>
          <a:p>
            <a:pPr fontAlgn="t"/>
            <a:r>
              <a:rPr lang="en-US" sz="1200" b="1" i="0" kern="1200">
                <a:solidFill>
                  <a:schemeClr val="tx1"/>
                </a:solidFill>
                <a:effectLst/>
                <a:latin typeface="+mn-lt"/>
                <a:ea typeface="+mn-ea"/>
                <a:cs typeface="+mn-cs"/>
              </a:rPr>
              <a:t>Setup (normal day, nothing dramatic):</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 staff member gets an email that looks routine, but something feels off. The tone is slightly unusual, the request is urgent, and it involves money or sensitive information. They are not sure it’s malicious, but it does not feel normal. This is where human reliability matters because technology often fails quietly, and the human moment is what determines whether it stays small or spreads. </a:t>
            </a:r>
          </a:p>
          <a:p>
            <a:pPr fontAlgn="t"/>
            <a:r>
              <a:rPr lang="en-US" sz="1200" b="1" i="0" kern="1200">
                <a:solidFill>
                  <a:schemeClr val="tx1"/>
                </a:solidFill>
                <a:effectLst/>
                <a:latin typeface="+mn-lt"/>
                <a:ea typeface="+mn-ea"/>
                <a:cs typeface="+mn-cs"/>
              </a:rPr>
              <a:t>What a non resilient org looks like in this moment: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Someone hesitates because they do not want to look silly.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They try to “handle it themselves.”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They reply to the email to ask questions.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They mention it casually later, after the window to contain it has passed.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That delay is how small problems become big ones. </a:t>
            </a:r>
            <a:r>
              <a:rPr lang="en-US" sz="1200" b="0" i="0" u="none" strike="noStrike" kern="1200">
                <a:solidFill>
                  <a:schemeClr val="tx1"/>
                </a:solidFill>
                <a:effectLst/>
                <a:latin typeface="+mn-lt"/>
                <a:ea typeface="+mn-ea"/>
                <a:cs typeface="+mn-cs"/>
              </a:rPr>
              <a:t>[</a:t>
            </a:r>
          </a:p>
          <a:p>
            <a:pPr fontAlgn="t"/>
            <a:r>
              <a:rPr lang="en-US" sz="1200" b="1" i="0" kern="1200">
                <a:solidFill>
                  <a:schemeClr val="tx1"/>
                </a:solidFill>
                <a:effectLst/>
                <a:latin typeface="+mn-lt"/>
                <a:ea typeface="+mn-ea"/>
                <a:cs typeface="+mn-cs"/>
              </a:rPr>
              <a:t>What a resilient org does instead (Pillar 3 in action):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pillar is about predictable human </a:t>
            </a:r>
            <a:r>
              <a:rPr lang="en-US" sz="1200" b="0" i="0" kern="1200" err="1">
                <a:solidFill>
                  <a:schemeClr val="tx1"/>
                </a:solidFill>
                <a:effectLst/>
                <a:latin typeface="+mn-lt"/>
                <a:ea typeface="+mn-ea"/>
                <a:cs typeface="+mn-cs"/>
              </a:rPr>
              <a:t>behaviour</a:t>
            </a:r>
            <a:r>
              <a:rPr lang="en-US" sz="1200" b="0" i="0" kern="1200">
                <a:solidFill>
                  <a:schemeClr val="tx1"/>
                </a:solidFill>
                <a:effectLst/>
                <a:latin typeface="+mn-lt"/>
                <a:ea typeface="+mn-ea"/>
                <a:cs typeface="+mn-cs"/>
              </a:rPr>
              <a:t> under stress. It is not about perfect judgement. It is about people consistently doing the safe thing when they are uncertain.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The key </a:t>
            </a:r>
            <a:r>
              <a:rPr lang="en-US" sz="1200" b="1" i="0" kern="1200" err="1">
                <a:solidFill>
                  <a:schemeClr val="tx1"/>
                </a:solidFill>
                <a:effectLst/>
                <a:latin typeface="+mn-lt"/>
                <a:ea typeface="+mn-ea"/>
                <a:cs typeface="+mn-cs"/>
              </a:rPr>
              <a:t>behaviour</a:t>
            </a:r>
            <a:r>
              <a:rPr lang="en-US" sz="1200" b="1" i="0" kern="1200">
                <a:solidFill>
                  <a:schemeClr val="tx1"/>
                </a:solidFill>
                <a:effectLst/>
                <a:latin typeface="+mn-lt"/>
                <a:ea typeface="+mn-ea"/>
                <a:cs typeface="+mn-cs"/>
              </a:rPr>
              <a:t> we want: early escalation</a:t>
            </a:r>
          </a:p>
          <a:p>
            <a:pPr fontAlgn="t"/>
            <a:r>
              <a:rPr lang="en-US" sz="1200" b="0" i="0" kern="1200">
                <a:solidFill>
                  <a:schemeClr val="tx1"/>
                </a:solidFill>
                <a:effectLst/>
                <a:latin typeface="+mn-lt"/>
                <a:ea typeface="+mn-ea"/>
                <a:cs typeface="+mn-cs"/>
              </a:rPr>
              <a:t>Here is the </a:t>
            </a:r>
            <a:r>
              <a:rPr lang="en-US" sz="1200" b="0" i="0" kern="1200" err="1">
                <a:solidFill>
                  <a:schemeClr val="tx1"/>
                </a:solidFill>
                <a:effectLst/>
                <a:latin typeface="+mn-lt"/>
                <a:ea typeface="+mn-ea"/>
                <a:cs typeface="+mn-cs"/>
              </a:rPr>
              <a:t>behaviour</a:t>
            </a:r>
            <a:r>
              <a:rPr lang="en-US" sz="1200" b="0" i="0" kern="1200">
                <a:solidFill>
                  <a:schemeClr val="tx1"/>
                </a:solidFill>
                <a:effectLst/>
                <a:latin typeface="+mn-lt"/>
                <a:ea typeface="+mn-ea"/>
                <a:cs typeface="+mn-cs"/>
              </a:rPr>
              <a:t> you are selling: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“When something feels wrong, you escalate early. Not because you are sure, but because you are unsure.”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Make it concrete: a simple who to call rule</a:t>
            </a:r>
          </a:p>
          <a:p>
            <a:pPr fontAlgn="t"/>
            <a:r>
              <a:rPr lang="en-US" sz="1200" b="1" i="0" kern="1200">
                <a:solidFill>
                  <a:schemeClr val="tx1"/>
                </a:solidFill>
                <a:effectLst/>
                <a:latin typeface="+mn-lt"/>
                <a:ea typeface="+mn-ea"/>
                <a:cs typeface="+mn-cs"/>
              </a:rPr>
              <a:t>The rule: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If it involves money, credentials, or unusual urgency, do not debate. Escalate.</a:t>
            </a:r>
          </a:p>
          <a:p>
            <a:pPr fontAlgn="t"/>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Supporting assigned high risk roles (the part most companies miss)</a:t>
            </a:r>
          </a:p>
          <a:p>
            <a:pPr fontAlgn="t"/>
            <a:r>
              <a:rPr lang="en-US" sz="1200" b="0" i="0" kern="1200">
                <a:solidFill>
                  <a:schemeClr val="tx1"/>
                </a:solidFill>
                <a:effectLst/>
                <a:latin typeface="+mn-lt"/>
                <a:ea typeface="+mn-ea"/>
                <a:cs typeface="+mn-cs"/>
              </a:rPr>
              <a:t>Some roles are naturally high risk: finance, executive assistants, IT admins, and anyone who can approve payments or change access. These people are targeted because their normal job is to move fast and be helpful.</a:t>
            </a:r>
          </a:p>
          <a:p>
            <a:pPr fontAlgn="t"/>
            <a:r>
              <a:rPr lang="en-US" sz="1200" b="0" i="0" kern="1200">
                <a:solidFill>
                  <a:schemeClr val="tx1"/>
                </a:solidFill>
                <a:effectLst/>
                <a:latin typeface="+mn-lt"/>
                <a:ea typeface="+mn-ea"/>
                <a:cs typeface="+mn-cs"/>
              </a:rPr>
              <a:t>So pillar 3 is also about supporting those people so they do not feel alone when they have to slow down and escalate. The goal is predictable </a:t>
            </a:r>
            <a:r>
              <a:rPr lang="en-US" sz="1200" b="0" i="0" kern="1200" err="1">
                <a:solidFill>
                  <a:schemeClr val="tx1"/>
                </a:solidFill>
                <a:effectLst/>
                <a:latin typeface="+mn-lt"/>
                <a:ea typeface="+mn-ea"/>
                <a:cs typeface="+mn-cs"/>
              </a:rPr>
              <a:t>behaviour</a:t>
            </a:r>
            <a:r>
              <a:rPr lang="en-US" sz="1200" b="0" i="0" kern="1200">
                <a:solidFill>
                  <a:schemeClr val="tx1"/>
                </a:solidFill>
                <a:effectLst/>
                <a:latin typeface="+mn-lt"/>
                <a:ea typeface="+mn-ea"/>
                <a:cs typeface="+mn-cs"/>
              </a:rPr>
              <a:t>, not heroics. </a:t>
            </a:r>
            <a:r>
              <a:rPr lang="en-US" sz="1200" b="0" i="0" u="none" strike="noStrike"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“success” looks like in this scenario</a:t>
            </a:r>
          </a:p>
          <a:p>
            <a:pPr fontAlgn="t"/>
            <a:r>
              <a:rPr lang="en-US" sz="1200" b="0" i="0" kern="1200">
                <a:solidFill>
                  <a:schemeClr val="tx1"/>
                </a:solidFill>
                <a:effectLst/>
                <a:latin typeface="+mn-lt"/>
                <a:ea typeface="+mn-ea"/>
                <a:cs typeface="+mn-cs"/>
              </a:rPr>
              <a:t>Because someone escalated early, the blast radius stays small:</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suspicious request gets verified out of band.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No one is embarrassed.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No one is blamed.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organization gets a calm, procedural resolution.</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Quick callouts </a:t>
            </a:r>
          </a:p>
          <a:p>
            <a:pPr fontAlgn="t"/>
            <a:r>
              <a:rPr lang="en-US" sz="1200" b="0" i="0" kern="1200">
                <a:solidFill>
                  <a:schemeClr val="tx1"/>
                </a:solidFill>
                <a:effectLst/>
                <a:latin typeface="+mn-lt"/>
                <a:ea typeface="+mn-ea"/>
                <a:cs typeface="+mn-cs"/>
              </a:rPr>
              <a:t>• “We are not trying to create perfect people. We are trying to create predictable </a:t>
            </a:r>
            <a:r>
              <a:rPr lang="en-US" sz="1200" b="0" i="0" kern="1200" err="1">
                <a:solidFill>
                  <a:schemeClr val="tx1"/>
                </a:solidFill>
                <a:effectLst/>
                <a:latin typeface="+mn-lt"/>
                <a:ea typeface="+mn-ea"/>
                <a:cs typeface="+mn-cs"/>
              </a:rPr>
              <a:t>behaviour</a:t>
            </a:r>
            <a:r>
              <a:rPr lang="en-US" sz="1200" b="0" i="0" kern="1200">
                <a:solidFill>
                  <a:schemeClr val="tx1"/>
                </a:solidFill>
                <a:effectLst/>
                <a:latin typeface="+mn-lt"/>
                <a:ea typeface="+mn-ea"/>
                <a:cs typeface="+mn-cs"/>
              </a:rPr>
              <a: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“Early escalation is not weakness. It is containment.”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“If people are afraid to raise their hand, incidents get bigger.”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“This is improvement, not evaluation.” </a:t>
            </a:r>
            <a:endParaRPr lang="en-US"/>
          </a:p>
        </p:txBody>
      </p:sp>
      <p:sp>
        <p:nvSpPr>
          <p:cNvPr id="4" name="Slide Number Placeholder 3"/>
          <p:cNvSpPr>
            <a:spLocks noGrp="1"/>
          </p:cNvSpPr>
          <p:nvPr>
            <p:ph type="sldNum" sz="quarter" idx="5"/>
          </p:nvPr>
        </p:nvSpPr>
        <p:spPr/>
        <p:txBody>
          <a:bodyPr/>
          <a:lstStyle/>
          <a:p>
            <a:fld id="{DDE82FD2-F864-2E4E-ACF0-2DBC196A7066}" type="slidenum">
              <a:rPr lang="en-US" smtClean="0"/>
              <a:t>11</a:t>
            </a:fld>
            <a:endParaRPr lang="en-US"/>
          </a:p>
        </p:txBody>
      </p:sp>
    </p:spTree>
    <p:extLst>
      <p:ext uri="{BB962C8B-B14F-4D97-AF65-F5344CB8AC3E}">
        <p14:creationId xmlns:p14="http://schemas.microsoft.com/office/powerpoint/2010/main" val="10135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Pillar 4: Leadership Clarity Under Stress</a:t>
            </a:r>
          </a:p>
          <a:p>
            <a:pPr fontAlgn="t"/>
            <a:r>
              <a:rPr lang="en-US" sz="1200" b="1" i="0" kern="1200">
                <a:solidFill>
                  <a:schemeClr val="tx1"/>
                </a:solidFill>
                <a:effectLst/>
                <a:latin typeface="+mn-lt"/>
                <a:ea typeface="+mn-ea"/>
                <a:cs typeface="+mn-cs"/>
              </a:rPr>
              <a:t>Scenario: “Leadership creates calm instead of noise”</a:t>
            </a:r>
          </a:p>
          <a:p>
            <a:pPr fontAlgn="t"/>
            <a:r>
              <a:rPr lang="en-US" sz="1200" b="1" i="0" kern="1200">
                <a:solidFill>
                  <a:schemeClr val="tx1"/>
                </a:solidFill>
                <a:effectLst/>
                <a:latin typeface="+mn-lt"/>
                <a:ea typeface="+mn-ea"/>
                <a:cs typeface="+mn-cs"/>
              </a:rPr>
              <a:t>Setup (normal day, pressure is rising):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An incident is underway. Systems are degraded, users are asking questions, and the team is actively working the problem. Leadership is now visible. At this moment, leadership </a:t>
            </a:r>
            <a:r>
              <a:rPr lang="en-US" sz="1200" b="0" i="0" kern="1200" err="1">
                <a:solidFill>
                  <a:schemeClr val="tx1"/>
                </a:solidFill>
                <a:effectLst/>
                <a:latin typeface="+mn-lt"/>
                <a:ea typeface="+mn-ea"/>
                <a:cs typeface="+mn-cs"/>
              </a:rPr>
              <a:t>behaviour</a:t>
            </a:r>
            <a:r>
              <a:rPr lang="en-US" sz="1200" b="0" i="0" kern="1200">
                <a:solidFill>
                  <a:schemeClr val="tx1"/>
                </a:solidFill>
                <a:effectLst/>
                <a:latin typeface="+mn-lt"/>
                <a:ea typeface="+mn-ea"/>
                <a:cs typeface="+mn-cs"/>
              </a:rPr>
              <a:t> matters more than tools, dashboards, or technical brilliance. This is where organizations either reduce chaos or amplify it. </a:t>
            </a:r>
          </a:p>
          <a:p>
            <a:pPr fontAlgn="t"/>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a non-resilient leadership response looks like</a:t>
            </a:r>
          </a:p>
          <a:p>
            <a:pPr fontAlgn="t"/>
            <a:r>
              <a:rPr lang="en-US" sz="1200" b="0" i="0" kern="1200">
                <a:solidFill>
                  <a:schemeClr val="tx1"/>
                </a:solidFill>
                <a:effectLst/>
                <a:latin typeface="+mn-lt"/>
                <a:ea typeface="+mn-ea"/>
                <a:cs typeface="+mn-cs"/>
              </a:rPr>
              <a:t>Under stress, leadership unintentionally makes things worse:</a:t>
            </a:r>
          </a:p>
          <a:p>
            <a:pPr fontAlgn="t"/>
            <a:r>
              <a:rPr lang="en-US" sz="1200" b="0" i="0" kern="1200">
                <a:solidFill>
                  <a:schemeClr val="tx1"/>
                </a:solidFill>
                <a:effectLst/>
                <a:latin typeface="+mn-lt"/>
                <a:ea typeface="+mn-ea"/>
                <a:cs typeface="+mn-cs"/>
              </a:rPr>
              <a:t>• Jumping into technical decisions without context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Asking for constant updates that interrupt execution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Changing priorities mid-stream</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Creating multiple channels of communication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Reacting emotionally instead of deliberately</a:t>
            </a:r>
          </a:p>
          <a:p>
            <a:pPr fontAlgn="t"/>
            <a:r>
              <a:rPr lang="en-US" sz="1200" b="0" i="0" kern="1200">
                <a:solidFill>
                  <a:schemeClr val="tx1"/>
                </a:solidFill>
                <a:effectLst/>
                <a:latin typeface="+mn-lt"/>
                <a:ea typeface="+mn-ea"/>
                <a:cs typeface="+mn-cs"/>
              </a:rPr>
              <a:t>This pulls attention away from containment and recovery, and it fragments direction at exactly the wrong time. Strong people, unclear leadership, messy outcomes. </a:t>
            </a:r>
            <a:r>
              <a:rPr lang="en-US" sz="1200" b="0" i="0" u="none" strike="noStrike"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a resilient leadership response looks like instead</a:t>
            </a:r>
          </a:p>
          <a:p>
            <a:pPr fontAlgn="t"/>
            <a:r>
              <a:rPr lang="en-US" sz="1200" b="0" i="0" kern="1200">
                <a:solidFill>
                  <a:schemeClr val="tx1"/>
                </a:solidFill>
                <a:effectLst/>
                <a:latin typeface="+mn-lt"/>
                <a:ea typeface="+mn-ea"/>
                <a:cs typeface="+mn-cs"/>
              </a:rPr>
              <a:t>Pillar 4 is not about being the hero. It’s about </a:t>
            </a:r>
            <a:r>
              <a:rPr lang="en-US" sz="1200" b="1" i="0" kern="1200">
                <a:solidFill>
                  <a:schemeClr val="tx1"/>
                </a:solidFill>
                <a:effectLst/>
                <a:latin typeface="+mn-lt"/>
                <a:ea typeface="+mn-ea"/>
                <a:cs typeface="+mn-cs"/>
              </a:rPr>
              <a:t>clarity, restraint, and authority used sparingly</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Resilient leaders do a few things consistently:</a:t>
            </a:r>
          </a:p>
          <a:p>
            <a:pPr fontAlgn="t"/>
            <a:r>
              <a:rPr lang="en-US" sz="1200" b="0" i="0" kern="1200">
                <a:solidFill>
                  <a:schemeClr val="tx1"/>
                </a:solidFill>
                <a:effectLst/>
                <a:latin typeface="+mn-lt"/>
                <a:ea typeface="+mn-ea"/>
                <a:cs typeface="+mn-cs"/>
              </a:rPr>
              <a:t>• They confirm </a:t>
            </a:r>
            <a:r>
              <a:rPr lang="en-US" sz="1200" b="1" i="0" kern="1200">
                <a:solidFill>
                  <a:schemeClr val="tx1"/>
                </a:solidFill>
                <a:effectLst/>
                <a:latin typeface="+mn-lt"/>
                <a:ea typeface="+mn-ea"/>
                <a:cs typeface="+mn-cs"/>
              </a:rPr>
              <a:t>who is in charge</a:t>
            </a:r>
            <a:r>
              <a:rPr lang="en-US" sz="1200" b="0" i="0" kern="1200">
                <a:solidFill>
                  <a:schemeClr val="tx1"/>
                </a:solidFill>
                <a:effectLst/>
                <a:latin typeface="+mn-lt"/>
                <a:ea typeface="+mn-ea"/>
                <a:cs typeface="+mn-cs"/>
              </a:rPr>
              <a:t> and then let them work</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They communicate </a:t>
            </a:r>
            <a:r>
              <a:rPr lang="en-US" sz="1200" b="1" i="0" kern="1200">
                <a:solidFill>
                  <a:schemeClr val="tx1"/>
                </a:solidFill>
                <a:effectLst/>
                <a:latin typeface="+mn-lt"/>
                <a:ea typeface="+mn-ea"/>
                <a:cs typeface="+mn-cs"/>
              </a:rPr>
              <a:t>calmly and factually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They resist the urge to “help” in ways that create noise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They know </a:t>
            </a:r>
            <a:r>
              <a:rPr lang="en-US" sz="1200" b="1" i="0" kern="1200">
                <a:solidFill>
                  <a:schemeClr val="tx1"/>
                </a:solidFill>
                <a:effectLst/>
                <a:latin typeface="+mn-lt"/>
                <a:ea typeface="+mn-ea"/>
                <a:cs typeface="+mn-cs"/>
              </a:rPr>
              <a:t>when to act and when not to touch anything</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Strong systems recover. </a:t>
            </a:r>
            <a:r>
              <a:rPr lang="en-US" sz="1200" b="1" i="0" kern="1200">
                <a:solidFill>
                  <a:schemeClr val="tx1"/>
                </a:solidFill>
                <a:effectLst/>
                <a:latin typeface="+mn-lt"/>
                <a:ea typeface="+mn-ea"/>
                <a:cs typeface="+mn-cs"/>
              </a:rPr>
              <a:t>Strong leadership prevents compounded damage.</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pPr fontAlgn="t"/>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Clear authority during incidents (plain language)</a:t>
            </a:r>
          </a:p>
          <a:p>
            <a:pPr fontAlgn="t"/>
            <a:r>
              <a:rPr lang="en-US" sz="1200" b="0" i="0" kern="1200">
                <a:solidFill>
                  <a:schemeClr val="tx1"/>
                </a:solidFill>
                <a:effectLst/>
                <a:latin typeface="+mn-lt"/>
                <a:ea typeface="+mn-ea"/>
                <a:cs typeface="+mn-cs"/>
              </a:rPr>
              <a:t>During an incident, people are watching leadership for signals.</a:t>
            </a:r>
          </a:p>
          <a:p>
            <a:pPr fontAlgn="t"/>
            <a:r>
              <a:rPr lang="en-US" sz="1200" b="0" i="0" kern="1200">
                <a:solidFill>
                  <a:schemeClr val="tx1"/>
                </a:solidFill>
                <a:effectLst/>
                <a:latin typeface="+mn-lt"/>
                <a:ea typeface="+mn-ea"/>
                <a:cs typeface="+mn-cs"/>
              </a:rPr>
              <a:t>Are we panicking or executing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Is this contained or </a:t>
            </a:r>
            <a:r>
              <a:rPr lang="en-US" sz="1200" b="0" i="0" kern="1200" err="1">
                <a:solidFill>
                  <a:schemeClr val="tx1"/>
                </a:solidFill>
                <a:effectLst/>
                <a:latin typeface="+mn-lt"/>
                <a:ea typeface="+mn-ea"/>
                <a:cs typeface="+mn-cs"/>
              </a:rPr>
              <a:t>spiralling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Can I focus or do I need to defend decisions</a:t>
            </a:r>
          </a:p>
          <a:p>
            <a:pPr fontAlgn="t"/>
            <a:r>
              <a:rPr lang="en-US" sz="1200" b="0" i="0" kern="1200">
                <a:solidFill>
                  <a:schemeClr val="tx1"/>
                </a:solidFill>
                <a:effectLst/>
                <a:latin typeface="+mn-lt"/>
                <a:ea typeface="+mn-ea"/>
                <a:cs typeface="+mn-cs"/>
              </a:rPr>
              <a:t>Leadership clarity means reinforcing that:</a:t>
            </a:r>
          </a:p>
          <a:p>
            <a:pPr fontAlgn="t"/>
            <a:r>
              <a:rPr lang="en-US" sz="1200" b="0" i="0" kern="1200">
                <a:solidFill>
                  <a:schemeClr val="tx1"/>
                </a:solidFill>
                <a:effectLst/>
                <a:latin typeface="+mn-lt"/>
                <a:ea typeface="+mn-ea"/>
                <a:cs typeface="+mn-cs"/>
              </a:rPr>
              <a:t>• Decision ownership is clear</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There is no committee in the moment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Priority setting does not shift every 10 minutes</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Calm communication (what actually helps)</a:t>
            </a:r>
          </a:p>
          <a:p>
            <a:pPr fontAlgn="t"/>
            <a:r>
              <a:rPr lang="en-US" sz="1200" b="0" i="0" kern="1200">
                <a:solidFill>
                  <a:schemeClr val="tx1"/>
                </a:solidFill>
                <a:effectLst/>
                <a:latin typeface="+mn-lt"/>
                <a:ea typeface="+mn-ea"/>
                <a:cs typeface="+mn-cs"/>
              </a:rPr>
              <a:t>Calm leadership communication is:</a:t>
            </a:r>
          </a:p>
          <a:p>
            <a:pPr fontAlgn="t"/>
            <a:r>
              <a:rPr lang="en-US" sz="1200" b="0" i="0" kern="1200">
                <a:solidFill>
                  <a:schemeClr val="tx1"/>
                </a:solidFill>
                <a:effectLst/>
                <a:latin typeface="+mn-lt"/>
                <a:ea typeface="+mn-ea"/>
                <a:cs typeface="+mn-cs"/>
              </a:rPr>
              <a:t>• Short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Factual</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Predictable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Free of speculation</a:t>
            </a:r>
          </a:p>
          <a:p>
            <a:pPr fontAlgn="t"/>
            <a:r>
              <a:rPr lang="en-US" sz="1200" b="0" i="0" kern="1200">
                <a:solidFill>
                  <a:schemeClr val="tx1"/>
                </a:solidFill>
                <a:effectLst/>
                <a:latin typeface="+mn-lt"/>
                <a:ea typeface="+mn-ea"/>
                <a:cs typeface="+mn-cs"/>
              </a:rPr>
              <a:t>Resilient leaders tell people:</a:t>
            </a:r>
          </a:p>
          <a:p>
            <a:pPr fontAlgn="t"/>
            <a:r>
              <a:rPr lang="en-US" sz="1200" b="0" i="0" kern="1200">
                <a:solidFill>
                  <a:schemeClr val="tx1"/>
                </a:solidFill>
                <a:effectLst/>
                <a:latin typeface="+mn-lt"/>
                <a:ea typeface="+mn-ea"/>
                <a:cs typeface="+mn-cs"/>
              </a:rPr>
              <a:t>Here is what we know</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Here is what we are doing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Here is when we will update next</a:t>
            </a:r>
          </a:p>
          <a:p>
            <a:pPr fontAlgn="t"/>
            <a:r>
              <a:rPr lang="en-US" sz="1200" b="0" i="0" kern="1200">
                <a:solidFill>
                  <a:schemeClr val="tx1"/>
                </a:solidFill>
                <a:effectLst/>
                <a:latin typeface="+mn-lt"/>
                <a:ea typeface="+mn-ea"/>
                <a:cs typeface="+mn-cs"/>
              </a:rPr>
              <a:t>They do not add urgency unless it already exists. Calm communication reduces cognitive load so teams can execute. </a:t>
            </a:r>
            <a:r>
              <a:rPr lang="en-US" sz="1200" b="0" i="0" u="none" strike="noStrike"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“success” looks like in Pillar 4</a:t>
            </a:r>
          </a:p>
          <a:p>
            <a:pPr fontAlgn="t"/>
            <a:r>
              <a:rPr lang="en-US" sz="1200" b="0" i="0" kern="1200">
                <a:solidFill>
                  <a:schemeClr val="tx1"/>
                </a:solidFill>
                <a:effectLst/>
                <a:latin typeface="+mn-lt"/>
                <a:ea typeface="+mn-ea"/>
                <a:cs typeface="+mn-cs"/>
              </a:rPr>
              <a:t>When Pillar 4 is working:</a:t>
            </a:r>
          </a:p>
          <a:p>
            <a:pPr fontAlgn="t"/>
            <a:r>
              <a:rPr lang="en-US" sz="1200" b="0" i="0" kern="1200">
                <a:solidFill>
                  <a:schemeClr val="tx1"/>
                </a:solidFill>
                <a:effectLst/>
                <a:latin typeface="+mn-lt"/>
                <a:ea typeface="+mn-ea"/>
                <a:cs typeface="+mn-cs"/>
              </a:rPr>
              <a:t>• Teams stay focused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Decisions are consistent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Communication is steady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Stress does not leak outward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Recovery happens without drama</a:t>
            </a:r>
          </a:p>
          <a:p>
            <a:pPr fontAlgn="t"/>
            <a:r>
              <a:rPr lang="en-US" sz="1200" b="0" i="0" kern="1200">
                <a:solidFill>
                  <a:schemeClr val="tx1"/>
                </a:solidFill>
                <a:effectLst/>
                <a:latin typeface="+mn-lt"/>
                <a:ea typeface="+mn-ea"/>
                <a:cs typeface="+mn-cs"/>
              </a:rPr>
              <a:t>The incident is disruptive, not existential. Leadership makes the space safe for execution.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Quick callouts you can use while presenting</a:t>
            </a:r>
          </a:p>
          <a:p>
            <a:pPr fontAlgn="t"/>
            <a:r>
              <a:rPr lang="en-US" sz="1200" b="0" i="0" kern="1200">
                <a:solidFill>
                  <a:schemeClr val="tx1"/>
                </a:solidFill>
                <a:effectLst/>
                <a:latin typeface="+mn-lt"/>
                <a:ea typeface="+mn-ea"/>
                <a:cs typeface="+mn-cs"/>
              </a:rPr>
              <a:t>• “Leadership doesn’t fix incidents. Leadership shapes how incidents unfold.”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“Calm is a leadership skill, not a personality trait.”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“Under pressure, clarity beats intensity.”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“Strong leadership prevents compounded damage.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DE82FD2-F864-2E4E-ACF0-2DBC196A7066}" type="slidenum">
              <a:rPr lang="en-US" smtClean="0"/>
              <a:t>12</a:t>
            </a:fld>
            <a:endParaRPr lang="en-US"/>
          </a:p>
        </p:txBody>
      </p:sp>
    </p:spTree>
    <p:extLst>
      <p:ext uri="{BB962C8B-B14F-4D97-AF65-F5344CB8AC3E}">
        <p14:creationId xmlns:p14="http://schemas.microsoft.com/office/powerpoint/2010/main" val="192484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slide is meant to land personally. Ask the audience to think about their own organization. What if IT failed or went offline tomorrow?</a:t>
            </a:r>
          </a:p>
          <a:p>
            <a:endParaRPr lang="en-US" sz="1200"/>
          </a:p>
          <a:p>
            <a:r>
              <a:rPr lang="en-US" sz="1200"/>
              <a:t>Walk through the three questions: How long could you function without your key systems? Who leads the response and what gets restored first? Would the first hour be organized or chaotic?</a:t>
            </a:r>
          </a:p>
          <a:p>
            <a:endParaRPr lang="en-US" sz="1200"/>
          </a:p>
          <a:p>
            <a:r>
              <a:rPr lang="en-US" sz="1200"/>
              <a:t>If those answers are unclear, that is where the resilience gaps are. This is not about making anyone feel bad. It is about knowing where to focus.</a:t>
            </a:r>
          </a:p>
        </p:txBody>
      </p:sp>
      <p:sp>
        <p:nvSpPr>
          <p:cNvPr id="4" name="Slide Number Placeholder 3"/>
          <p:cNvSpPr>
            <a:spLocks noGrp="1"/>
          </p:cNvSpPr>
          <p:nvPr>
            <p:ph type="sldNum" sz="quarter" idx="5"/>
          </p:nvPr>
        </p:nvSpPr>
        <p:spPr/>
        <p:txBody>
          <a:bodyPr/>
          <a:lstStyle/>
          <a:p>
            <a:fld id="{89E4C32D-D462-4FD3-A42E-5C464BC709BA}" type="slidenum">
              <a:rPr lang="en-US" smtClean="0"/>
              <a:t>13</a:t>
            </a:fld>
            <a:endParaRPr lang="en-US"/>
          </a:p>
        </p:txBody>
      </p:sp>
    </p:spTree>
    <p:extLst>
      <p:ext uri="{BB962C8B-B14F-4D97-AF65-F5344CB8AC3E}">
        <p14:creationId xmlns:p14="http://schemas.microsoft.com/office/powerpoint/2010/main" val="3456789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is about being honest with the audience. Resilience does not come from buying more tools, filing a binder on a shelf, or running a one-time training session.</a:t>
            </a:r>
          </a:p>
          <a:p>
            <a:endParaRPr lang="en-US" sz="1200"/>
          </a:p>
          <a:p>
            <a:r>
              <a:rPr lang="en-US" sz="1200"/>
              <a:t>What actually builds it is layered design so a single failure does not take everything down, documented responses so people are not starting from scratch, rehearsed recovery so teams have practiced under pressure, and people who know their role.</a:t>
            </a:r>
          </a:p>
          <a:p>
            <a:endParaRPr lang="en-US" sz="1200"/>
          </a:p>
          <a:p>
            <a:r>
              <a:rPr lang="en-US" sz="1200"/>
              <a:t>The takeaway: resilience is a posture, not a purchase. It is built through discipline and repetition.</a:t>
            </a:r>
          </a:p>
        </p:txBody>
      </p:sp>
      <p:sp>
        <p:nvSpPr>
          <p:cNvPr id="4" name="Slide Number Placeholder 3"/>
          <p:cNvSpPr>
            <a:spLocks noGrp="1"/>
          </p:cNvSpPr>
          <p:nvPr>
            <p:ph type="sldNum" sz="quarter" idx="5"/>
          </p:nvPr>
        </p:nvSpPr>
        <p:spPr/>
        <p:txBody>
          <a:bodyPr/>
          <a:lstStyle/>
          <a:p>
            <a:fld id="{89E4C32D-D462-4FD3-A42E-5C464BC709BA}" type="slidenum">
              <a:rPr lang="en-US" smtClean="0"/>
              <a:t>14</a:t>
            </a:fld>
            <a:endParaRPr lang="en-US"/>
          </a:p>
        </p:txBody>
      </p:sp>
    </p:spTree>
    <p:extLst>
      <p:ext uri="{BB962C8B-B14F-4D97-AF65-F5344CB8AC3E}">
        <p14:creationId xmlns:p14="http://schemas.microsoft.com/office/powerpoint/2010/main" val="4100000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key message here is that the world we operate in has changed. It is faster, more connected, and less forgiving when something goes wrong.</a:t>
            </a:r>
          </a:p>
          <a:p>
            <a:endParaRPr lang="en-US" sz="1200"/>
          </a:p>
          <a:p>
            <a:r>
              <a:rPr lang="en-US" sz="1200"/>
              <a:t>Talk about how systems today are deeply interconnected. A problem in one area can cascade quickly into others. Downtime that used to go unnoticed for hours is now flagged in minutes by customers, partners, or employees.</a:t>
            </a:r>
          </a:p>
          <a:p>
            <a:endParaRPr lang="en-US" sz="1200"/>
          </a:p>
          <a:p>
            <a:r>
              <a:rPr lang="en-US" sz="1200"/>
              <a:t>Mistakes travel further because of how integrated everything is. A single misconfiguration or breach can ripple across systems, vendors, and clients faster than ever before.</a:t>
            </a:r>
          </a:p>
          <a:p>
            <a:endParaRPr lang="en-US" sz="1200"/>
          </a:p>
          <a:p>
            <a:r>
              <a:rPr lang="en-US" sz="1200"/>
              <a:t>Recovery windows are shorter because expectations are higher. Clients and stakeholders expect near-immediate resolution. The tolerance for extended outages has shrunk dramatically.</a:t>
            </a:r>
          </a:p>
          <a:p>
            <a:endParaRPr lang="en-US" sz="1200"/>
          </a:p>
          <a:p>
            <a:r>
              <a:rPr lang="en-US" sz="1200"/>
              <a:t>Reinforce the closing point: good prevention reduces how often things go wrong, but resilience is what determines the outcome when they do. Prevention and resilience work together, but resilience is the part most organizations underinvest in.</a:t>
            </a:r>
          </a:p>
        </p:txBody>
      </p:sp>
      <p:sp>
        <p:nvSpPr>
          <p:cNvPr id="4" name="Slide Number Placeholder 3"/>
          <p:cNvSpPr>
            <a:spLocks noGrp="1"/>
          </p:cNvSpPr>
          <p:nvPr>
            <p:ph type="sldNum" sz="quarter" idx="5"/>
          </p:nvPr>
        </p:nvSpPr>
        <p:spPr/>
        <p:txBody>
          <a:bodyPr/>
          <a:lstStyle/>
          <a:p>
            <a:fld id="{89E4C32D-D462-4FD3-A42E-5C464BC709BA}" type="slidenum">
              <a:rPr lang="en-US" smtClean="0"/>
              <a:t>15</a:t>
            </a:fld>
            <a:endParaRPr lang="en-US"/>
          </a:p>
        </p:txBody>
      </p:sp>
    </p:spTree>
    <p:extLst>
      <p:ext uri="{BB962C8B-B14F-4D97-AF65-F5344CB8AC3E}">
        <p14:creationId xmlns:p14="http://schemas.microsoft.com/office/powerpoint/2010/main" val="1234567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is one of the most important points in the whole presentation. Most serious incidents do not start out looking serious. They start small and grow because of how we respond, or fail to respond.</a:t>
            </a:r>
          </a:p>
          <a:p>
            <a:endParaRPr lang="en-US" sz="1200"/>
          </a:p>
          <a:p>
            <a:r>
              <a:rPr lang="en-US" sz="1200"/>
              <a:t>Walk through the four reasons problems escalate. Early signals get missed because no one is watching for them, or they look too routine to flag. Decision ownership is unclear, so multiple people hesitate or step on each other. Teams freeze because there is no playbook for what to do first. And the first hour gets burned in debate instead of action.</a:t>
            </a:r>
          </a:p>
          <a:p>
            <a:endParaRPr lang="en-US" sz="1200"/>
          </a:p>
          <a:p>
            <a:r>
              <a:rPr lang="en-US" sz="1200"/>
              <a:t>Emphasize the closing point: the difference between a contained incident and a damaging one is almost never about the technology. It comes down to speed, clarity, and coordination in those first critical moments.</a:t>
            </a:r>
          </a:p>
          <a:p>
            <a:endParaRPr lang="en-US" sz="1200"/>
          </a:p>
          <a:p>
            <a:r>
              <a:rPr lang="en-US" sz="1200"/>
              <a:t>This ties directly back to the four pillars. Prevention reduces how often things go wrong. Resilience determines how far they spread when they do.</a:t>
            </a:r>
          </a:p>
        </p:txBody>
      </p:sp>
      <p:sp>
        <p:nvSpPr>
          <p:cNvPr id="4" name="Slide Number Placeholder 3"/>
          <p:cNvSpPr>
            <a:spLocks noGrp="1"/>
          </p:cNvSpPr>
          <p:nvPr>
            <p:ph type="sldNum" sz="quarter" idx="5"/>
          </p:nvPr>
        </p:nvSpPr>
        <p:spPr/>
        <p:txBody>
          <a:bodyPr/>
          <a:lstStyle/>
          <a:p>
            <a:fld id="{89E4C32D-D462-4FD3-A42E-5C464BC709BA}" type="slidenum">
              <a:rPr lang="en-US" smtClean="0"/>
              <a:t>16</a:t>
            </a:fld>
            <a:endParaRPr lang="en-US"/>
          </a:p>
        </p:txBody>
      </p:sp>
    </p:spTree>
    <p:extLst>
      <p:ext uri="{BB962C8B-B14F-4D97-AF65-F5344CB8AC3E}">
        <p14:creationId xmlns:p14="http://schemas.microsoft.com/office/powerpoint/2010/main" val="2345678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Speaker notes (what we actually do):</a:t>
            </a:r>
            <a:br>
              <a:rPr lang="en-US" b="1">
                <a:effectLst/>
              </a:rPr>
            </a:br>
            <a:endParaRPr lang="en-US"/>
          </a:p>
          <a:p>
            <a:pPr marL="228600" indent="-228600">
              <a:buFont typeface="+mj-lt"/>
              <a:buAutoNum type="arabicPeriod"/>
            </a:pPr>
            <a:r>
              <a:rPr lang="en-US" b="1">
                <a:effectLst/>
              </a:rPr>
              <a:t>Prevention first, </a:t>
            </a:r>
            <a:r>
              <a:rPr lang="en-US" b="1" u="sng">
                <a:effectLst/>
              </a:rPr>
              <a:t>on purpose. </a:t>
            </a:r>
            <a:r>
              <a:rPr lang="en-US">
                <a:effectLst/>
              </a:rPr>
              <a:t>We standardize identity protection, email security, patching, and backup so common failures never become incidents. This removes background noise and lowers day to day risk.</a:t>
            </a:r>
          </a:p>
          <a:p>
            <a:pPr marL="228600" indent="-228600">
              <a:buFont typeface="+mj-lt"/>
              <a:buAutoNum type="arabicPeriod"/>
            </a:pPr>
            <a:r>
              <a:rPr lang="en-US" b="1">
                <a:effectLst/>
              </a:rPr>
              <a:t>Design for containment. </a:t>
            </a:r>
            <a:r>
              <a:rPr lang="en-US">
                <a:effectLst/>
              </a:rPr>
              <a:t>Access is segmented, blast radius is limited, and privileged actions are controlled. When a mistake happens, it stays small by design.</a:t>
            </a:r>
          </a:p>
          <a:p>
            <a:pPr marL="228600" indent="-228600">
              <a:buFont typeface="+mj-lt"/>
              <a:buAutoNum type="arabicPeriod"/>
            </a:pPr>
            <a:r>
              <a:rPr lang="en-US" b="1">
                <a:effectLst/>
              </a:rPr>
              <a:t>Detect early. </a:t>
            </a:r>
            <a:r>
              <a:rPr lang="en-US">
                <a:effectLst/>
              </a:rPr>
              <a:t>We monitor signals that matter and tune alerts so issues are seen quickly and acted on, not buried in noise.</a:t>
            </a:r>
          </a:p>
          <a:p>
            <a:pPr marL="228600" indent="-228600">
              <a:buFont typeface="+mj-lt"/>
              <a:buAutoNum type="arabicPeriod"/>
            </a:pPr>
            <a:r>
              <a:rPr lang="en-US" b="1">
                <a:effectLst/>
              </a:rPr>
              <a:t>Clear ownership. </a:t>
            </a:r>
            <a:r>
              <a:rPr lang="en-US">
                <a:effectLst/>
              </a:rPr>
              <a:t>During an incident, one role is in charge of decisions, one role communicates, and one role executes. No committees in the moment.</a:t>
            </a:r>
          </a:p>
          <a:p>
            <a:pPr marL="228600" indent="-228600">
              <a:buFont typeface="+mj-lt"/>
              <a:buAutoNum type="arabicPeriod"/>
            </a:pPr>
            <a:r>
              <a:rPr lang="en-US" b="1">
                <a:effectLst/>
              </a:rPr>
              <a:t>Practiced recovery. </a:t>
            </a:r>
            <a:r>
              <a:rPr lang="en-US">
                <a:effectLst/>
              </a:rPr>
              <a:t>Backups and recovery paths are tested the way they would be used in real life, under time pressure, not just verified on paper.</a:t>
            </a:r>
          </a:p>
          <a:p>
            <a:pPr marL="228600" indent="-228600">
              <a:buFont typeface="+mj-lt"/>
              <a:buAutoNum type="arabicPeriod"/>
            </a:pPr>
            <a:r>
              <a:rPr lang="en-US" b="1">
                <a:effectLst/>
              </a:rPr>
              <a:t>Calm communication. </a:t>
            </a:r>
            <a:r>
              <a:rPr lang="en-US">
                <a:effectLst/>
              </a:rPr>
              <a:t>Leaders and clients get clear, factual updates. No speculation, no scrambling.</a:t>
            </a:r>
          </a:p>
          <a:p>
            <a:endParaRPr lang="en-US"/>
          </a:p>
        </p:txBody>
      </p:sp>
      <p:sp>
        <p:nvSpPr>
          <p:cNvPr id="4" name="Slide Number Placeholder 3"/>
          <p:cNvSpPr>
            <a:spLocks noGrp="1"/>
          </p:cNvSpPr>
          <p:nvPr>
            <p:ph type="sldNum" sz="quarter" idx="5"/>
          </p:nvPr>
        </p:nvSpPr>
        <p:spPr/>
        <p:txBody>
          <a:bodyPr/>
          <a:lstStyle/>
          <a:p>
            <a:fld id="{645A8869-4DF2-44BB-AA8E-4403BB2CD9CB}" type="slidenum">
              <a:rPr lang="en-US" smtClean="0"/>
              <a:t>17</a:t>
            </a:fld>
            <a:endParaRPr lang="en-US"/>
          </a:p>
        </p:txBody>
      </p:sp>
    </p:spTree>
    <p:extLst>
      <p:ext uri="{BB962C8B-B14F-4D97-AF65-F5344CB8AC3E}">
        <p14:creationId xmlns:p14="http://schemas.microsoft.com/office/powerpoint/2010/main" val="4076685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is where we connect the presentation back to what we do at Sure Systems. We focus on recovery, not fear. Predictability, not perfection. Practical steps, not theory.</a:t>
            </a:r>
          </a:p>
          <a:p>
            <a:endParaRPr lang="en-US" sz="1200"/>
          </a:p>
          <a:p>
            <a:r>
              <a:rPr lang="en-US" sz="1200"/>
              <a:t>Our goal is simple: make your worst day manageable. Everything we have talked about today is how we think about the work we do with our clients.</a:t>
            </a:r>
          </a:p>
        </p:txBody>
      </p:sp>
      <p:sp>
        <p:nvSpPr>
          <p:cNvPr id="4" name="Slide Number Placeholder 3"/>
          <p:cNvSpPr>
            <a:spLocks noGrp="1"/>
          </p:cNvSpPr>
          <p:nvPr>
            <p:ph type="sldNum" sz="quarter" idx="5"/>
          </p:nvPr>
        </p:nvSpPr>
        <p:spPr/>
        <p:txBody>
          <a:bodyPr/>
          <a:lstStyle/>
          <a:p>
            <a:fld id="{89E4C32D-D462-4FD3-A42E-5C464BC709BA}" type="slidenum">
              <a:rPr lang="en-US" smtClean="0"/>
              <a:t>18</a:t>
            </a:fld>
            <a:endParaRPr lang="en-US"/>
          </a:p>
        </p:txBody>
      </p:sp>
    </p:spTree>
    <p:extLst>
      <p:ext uri="{BB962C8B-B14F-4D97-AF65-F5344CB8AC3E}">
        <p14:creationId xmlns:p14="http://schemas.microsoft.com/office/powerpoint/2010/main" val="4100000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existing managed clients, we run regular tabletop exercises. These are calm, discussion-based walkthroughs of realistic incident scenarios.</a:t>
            </a:r>
          </a:p>
          <a:p>
            <a:endParaRPr lang="en-US" sz="1200"/>
          </a:p>
          <a:p>
            <a:r>
              <a:rPr lang="en-US" sz="1200"/>
              <a:t>They help clarify who is in charge, whether escalation happens early or late, and how decisions play out in the first hour. This is about improvement, not evaluation. The goal is to make those critical first hours calm, coordinated, and predictable.</a:t>
            </a:r>
          </a:p>
        </p:txBody>
      </p:sp>
      <p:sp>
        <p:nvSpPr>
          <p:cNvPr id="4" name="Slide Number Placeholder 3"/>
          <p:cNvSpPr>
            <a:spLocks noGrp="1"/>
          </p:cNvSpPr>
          <p:nvPr>
            <p:ph type="sldNum" sz="quarter" idx="5"/>
          </p:nvPr>
        </p:nvSpPr>
        <p:spPr/>
        <p:txBody>
          <a:bodyPr/>
          <a:lstStyle/>
          <a:p>
            <a:fld id="{89E4C32D-D462-4FD3-A42E-5C464BC709BA}" type="slidenum">
              <a:rPr lang="en-US" smtClean="0"/>
              <a:t>19</a:t>
            </a:fld>
            <a:endParaRPr lang="en-US"/>
          </a:p>
        </p:txBody>
      </p:sp>
    </p:spTree>
    <p:extLst>
      <p:ext uri="{BB962C8B-B14F-4D97-AF65-F5344CB8AC3E}">
        <p14:creationId xmlns:p14="http://schemas.microsoft.com/office/powerpoint/2010/main" val="4100000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is the personal story. I volunteered with Canada Task Force 2, Alberta’s disaster response team. I was there for IT and communications support, working alongside first responders.</a:t>
            </a:r>
          </a:p>
          <a:p>
            <a:endParaRPr lang="en-US" sz="1200"/>
          </a:p>
          <a:p>
            <a:r>
              <a:rPr lang="en-US" sz="1200"/>
              <a:t>The lessons I took away are simple: serious problems rarely start out serious, the first hour matters most, clear roles beat a smart individual, and calm rehearsed responses keep small failures from becoming big ones.</a:t>
            </a:r>
          </a:p>
          <a:p>
            <a:endParaRPr lang="en-US" sz="1200"/>
          </a:p>
          <a:p>
            <a:r>
              <a:rPr lang="en-US" sz="1200"/>
              <a:t>That mindset is what this whole session is built around. Not perfection. Predictable behavior under pressure.</a:t>
            </a:r>
          </a:p>
        </p:txBody>
      </p:sp>
      <p:sp>
        <p:nvSpPr>
          <p:cNvPr id="4" name="Slide Number Placeholder 3"/>
          <p:cNvSpPr>
            <a:spLocks noGrp="1"/>
          </p:cNvSpPr>
          <p:nvPr>
            <p:ph type="sldNum" sz="quarter" idx="5"/>
          </p:nvPr>
        </p:nvSpPr>
        <p:spPr/>
        <p:txBody>
          <a:bodyPr/>
          <a:lstStyle/>
          <a:p>
            <a:fld id="{89E4C32D-D462-4FD3-A42E-5C464BC709BA}" type="slidenum">
              <a:rPr lang="en-US" smtClean="0"/>
              <a:t>2</a:t>
            </a:fld>
            <a:endParaRPr lang="en-US"/>
          </a:p>
        </p:txBody>
      </p:sp>
    </p:spTree>
    <p:extLst>
      <p:ext uri="{BB962C8B-B14F-4D97-AF65-F5344CB8AC3E}">
        <p14:creationId xmlns:p14="http://schemas.microsoft.com/office/powerpoint/2010/main" val="4100000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Close with the question: if you were down tomorrow, would recovery be calm and predictable, or improvised and chaotic?</a:t>
            </a:r>
          </a:p>
          <a:p>
            <a:endParaRPr lang="en-US" sz="1200"/>
          </a:p>
          <a:p>
            <a:r>
              <a:rPr lang="en-US" sz="1200"/>
              <a:t>For anyone who wants clarity, point them to the Microsoft 365 Reality Check. It is a short, practical assessment that replaces assumptions with evidence. No sales pressure, no long projects. Just a clear picture of what is solid, what is fragile, and where to focus.</a:t>
            </a:r>
          </a:p>
        </p:txBody>
      </p:sp>
      <p:sp>
        <p:nvSpPr>
          <p:cNvPr id="4" name="Slide Number Placeholder 3"/>
          <p:cNvSpPr>
            <a:spLocks noGrp="1"/>
          </p:cNvSpPr>
          <p:nvPr>
            <p:ph type="sldNum" sz="quarter" idx="5"/>
          </p:nvPr>
        </p:nvSpPr>
        <p:spPr/>
        <p:txBody>
          <a:bodyPr/>
          <a:lstStyle/>
          <a:p>
            <a:fld id="{89E4C32D-D462-4FD3-A42E-5C464BC709BA}" type="slidenum">
              <a:rPr lang="en-US" smtClean="0"/>
              <a:t>20</a:t>
            </a:fld>
            <a:endParaRPr lang="en-US"/>
          </a:p>
        </p:txBody>
      </p:sp>
    </p:spTree>
    <p:extLst>
      <p:ext uri="{BB962C8B-B14F-4D97-AF65-F5344CB8AC3E}">
        <p14:creationId xmlns:p14="http://schemas.microsoft.com/office/powerpoint/2010/main" val="4100000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sz="1200"/>
          </a:p>
          <a:p>
            <a:pPr>
              <a:lnSpc>
                <a:spcPct val="200000"/>
              </a:lnSpc>
            </a:pPr>
            <a:endParaRPr lang="en-US" sz="1200"/>
          </a:p>
          <a:p>
            <a:endParaRPr lang="en-US"/>
          </a:p>
        </p:txBody>
      </p:sp>
      <p:sp>
        <p:nvSpPr>
          <p:cNvPr id="4" name="Slide Number Placeholder 3"/>
          <p:cNvSpPr>
            <a:spLocks noGrp="1"/>
          </p:cNvSpPr>
          <p:nvPr>
            <p:ph type="sldNum" sz="quarter" idx="5"/>
          </p:nvPr>
        </p:nvSpPr>
        <p:spPr/>
        <p:txBody>
          <a:bodyPr/>
          <a:lstStyle/>
          <a:p>
            <a:fld id="{89E4C32D-D462-4FD3-A42E-5C464BC709BA}" type="slidenum">
              <a:rPr lang="en-US" smtClean="0"/>
              <a:t>21</a:t>
            </a:fld>
            <a:endParaRPr lang="en-US"/>
          </a:p>
        </p:txBody>
      </p:sp>
    </p:spTree>
    <p:extLst>
      <p:ext uri="{BB962C8B-B14F-4D97-AF65-F5344CB8AC3E}">
        <p14:creationId xmlns:p14="http://schemas.microsoft.com/office/powerpoint/2010/main" val="3236189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4C32D-D462-4FD3-A42E-5C464BC709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007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Most organizations put all their energy into preventing problems. That matters. But resilient organizations also think about what happens when something breaks anyway.</a:t>
            </a:r>
          </a:p>
          <a:p>
            <a:endParaRPr lang="en-US" sz="1200"/>
          </a:p>
          <a:p>
            <a:r>
              <a:rPr lang="en-US" sz="1200"/>
              <a:t>Protection tries to stop bad things. Resilience assumes something eventually will happen. The difference is that resilient businesses recover faster and with better outcomes.</a:t>
            </a:r>
          </a:p>
        </p:txBody>
      </p:sp>
      <p:sp>
        <p:nvSpPr>
          <p:cNvPr id="4" name="Slide Number Placeholder 3"/>
          <p:cNvSpPr>
            <a:spLocks noGrp="1"/>
          </p:cNvSpPr>
          <p:nvPr>
            <p:ph type="sldNum" sz="quarter" idx="5"/>
          </p:nvPr>
        </p:nvSpPr>
        <p:spPr/>
        <p:txBody>
          <a:bodyPr/>
          <a:lstStyle/>
          <a:p>
            <a:fld id="{89E4C32D-D462-4FD3-A42E-5C464BC709BA}" type="slidenum">
              <a:rPr lang="en-US" smtClean="0"/>
              <a:t>3</a:t>
            </a:fld>
            <a:endParaRPr lang="en-US"/>
          </a:p>
        </p:txBody>
      </p:sp>
    </p:spTree>
    <p:extLst>
      <p:ext uri="{BB962C8B-B14F-4D97-AF65-F5344CB8AC3E}">
        <p14:creationId xmlns:p14="http://schemas.microsoft.com/office/powerpoint/2010/main" val="4100000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is a mindset shift. Most organizations ask whether they will get hit. Resilient organizations ask a better question: when something goes wrong, what does that day actually look like?</a:t>
            </a:r>
          </a:p>
          <a:p>
            <a:endParaRPr lang="en-US" sz="1200"/>
          </a:p>
          <a:p>
            <a:r>
              <a:rPr lang="en-US" sz="1200"/>
              <a:t>Outages, mistakes, and incidents are not hypothetical. They are operational reality. The question is whether you have thought through what happens next.</a:t>
            </a:r>
          </a:p>
        </p:txBody>
      </p:sp>
      <p:sp>
        <p:nvSpPr>
          <p:cNvPr id="4" name="Slide Number Placeholder 3"/>
          <p:cNvSpPr>
            <a:spLocks noGrp="1"/>
          </p:cNvSpPr>
          <p:nvPr>
            <p:ph type="sldNum" sz="quarter" idx="5"/>
          </p:nvPr>
        </p:nvSpPr>
        <p:spPr/>
        <p:txBody>
          <a:bodyPr/>
          <a:lstStyle/>
          <a:p>
            <a:fld id="{89E4C32D-D462-4FD3-A42E-5C464BC709BA}" type="slidenum">
              <a:rPr lang="en-US" smtClean="0"/>
              <a:t>4</a:t>
            </a:fld>
            <a:endParaRPr lang="en-US"/>
          </a:p>
        </p:txBody>
      </p:sp>
    </p:spTree>
    <p:extLst>
      <p:ext uri="{BB962C8B-B14F-4D97-AF65-F5344CB8AC3E}">
        <p14:creationId xmlns:p14="http://schemas.microsoft.com/office/powerpoint/2010/main" val="410000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Important to say this clearly: prevention is still critical. Good security, good design, and good habits reduce how often incidents happen, catch problems earlier, and lower risk overall.</a:t>
            </a:r>
          </a:p>
          <a:p>
            <a:endParaRPr lang="en-US" sz="1200"/>
          </a:p>
          <a:p>
            <a:r>
              <a:rPr lang="en-US" sz="1200"/>
              <a:t>But no amount of prevention eliminates failure entirely. The goal is to prevent what you can, and be ready for what you cannot.</a:t>
            </a:r>
          </a:p>
        </p:txBody>
      </p:sp>
      <p:sp>
        <p:nvSpPr>
          <p:cNvPr id="4" name="Slide Number Placeholder 3"/>
          <p:cNvSpPr>
            <a:spLocks noGrp="1"/>
          </p:cNvSpPr>
          <p:nvPr>
            <p:ph type="sldNum" sz="quarter" idx="5"/>
          </p:nvPr>
        </p:nvSpPr>
        <p:spPr/>
        <p:txBody>
          <a:bodyPr/>
          <a:lstStyle/>
          <a:p>
            <a:fld id="{89E4C32D-D462-4FD3-A42E-5C464BC709BA}" type="slidenum">
              <a:rPr lang="en-US" smtClean="0"/>
              <a:t>5</a:t>
            </a:fld>
            <a:endParaRPr lang="en-US"/>
          </a:p>
        </p:txBody>
      </p:sp>
    </p:spTree>
    <p:extLst>
      <p:ext uri="{BB962C8B-B14F-4D97-AF65-F5344CB8AC3E}">
        <p14:creationId xmlns:p14="http://schemas.microsoft.com/office/powerpoint/2010/main" val="410000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Paint the picture here. When something goes wrong in an unprepared organization, you get confusion, delays, multiple people making decisions at once, leadership reacting in real time, and recovery taking longer than it should.</a:t>
            </a:r>
          </a:p>
          <a:p>
            <a:endParaRPr lang="en-US" sz="1200"/>
          </a:p>
          <a:p>
            <a:r>
              <a:rPr lang="en-US" sz="1200"/>
              <a:t>The key point: that chaos causes more damage than the incident itself. Let that land with the audience.</a:t>
            </a:r>
          </a:p>
        </p:txBody>
      </p:sp>
      <p:sp>
        <p:nvSpPr>
          <p:cNvPr id="4" name="Slide Number Placeholder 3"/>
          <p:cNvSpPr>
            <a:spLocks noGrp="1"/>
          </p:cNvSpPr>
          <p:nvPr>
            <p:ph type="sldNum" sz="quarter" idx="5"/>
          </p:nvPr>
        </p:nvSpPr>
        <p:spPr/>
        <p:txBody>
          <a:bodyPr/>
          <a:lstStyle/>
          <a:p>
            <a:fld id="{89E4C32D-D462-4FD3-A42E-5C464BC709BA}" type="slidenum">
              <a:rPr lang="en-US" smtClean="0"/>
              <a:t>6</a:t>
            </a:fld>
            <a:endParaRPr lang="en-US"/>
          </a:p>
        </p:txBody>
      </p:sp>
    </p:spTree>
    <p:extLst>
      <p:ext uri="{BB962C8B-B14F-4D97-AF65-F5344CB8AC3E}">
        <p14:creationId xmlns:p14="http://schemas.microsoft.com/office/powerpoint/2010/main" val="4100000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Now flip it. In a resilient organization, the blast radius is limited, the first steps are already known, escalation happens early, leadership creates calm, and recovery is quick and procedural.</a:t>
            </a:r>
          </a:p>
          <a:p>
            <a:endParaRPr lang="en-US" sz="1200"/>
          </a:p>
          <a:p>
            <a:r>
              <a:rPr lang="en-US" sz="1200"/>
              <a:t>The big line here: incidents are disruptive, not existential. That is the difference resilience makes.</a:t>
            </a:r>
          </a:p>
        </p:txBody>
      </p:sp>
      <p:sp>
        <p:nvSpPr>
          <p:cNvPr id="4" name="Slide Number Placeholder 3"/>
          <p:cNvSpPr>
            <a:spLocks noGrp="1"/>
          </p:cNvSpPr>
          <p:nvPr>
            <p:ph type="sldNum" sz="quarter" idx="5"/>
          </p:nvPr>
        </p:nvSpPr>
        <p:spPr/>
        <p:txBody>
          <a:bodyPr/>
          <a:lstStyle/>
          <a:p>
            <a:fld id="{89E4C32D-D462-4FD3-A42E-5C464BC709BA}" type="slidenum">
              <a:rPr lang="en-US" smtClean="0"/>
              <a:t>7</a:t>
            </a:fld>
            <a:endParaRPr lang="en-US"/>
          </a:p>
        </p:txBody>
      </p:sp>
    </p:spTree>
    <p:extLst>
      <p:ext uri="{BB962C8B-B14F-4D97-AF65-F5344CB8AC3E}">
        <p14:creationId xmlns:p14="http://schemas.microsoft.com/office/powerpoint/2010/main" val="410000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This is the framework for the rest of the presentation. Resilience is not a product you buy. It is a posture you build across four areas: shock absorption, coordinated response, human reliability, and leadership clarity under stress.</a:t>
            </a:r>
          </a:p>
          <a:p>
            <a:endParaRPr lang="en-US" sz="1200"/>
          </a:p>
          <a:p>
            <a:r>
              <a:rPr lang="en-US" sz="1200"/>
              <a:t>Briefly introduce each one here and let the audience know you will go deeper on each.</a:t>
            </a:r>
          </a:p>
        </p:txBody>
      </p:sp>
      <p:sp>
        <p:nvSpPr>
          <p:cNvPr id="4" name="Slide Number Placeholder 3"/>
          <p:cNvSpPr>
            <a:spLocks noGrp="1"/>
          </p:cNvSpPr>
          <p:nvPr>
            <p:ph type="sldNum" sz="quarter" idx="5"/>
          </p:nvPr>
        </p:nvSpPr>
        <p:spPr/>
        <p:txBody>
          <a:bodyPr/>
          <a:lstStyle/>
          <a:p>
            <a:fld id="{89E4C32D-D462-4FD3-A42E-5C464BC709BA}" type="slidenum">
              <a:rPr lang="en-US" smtClean="0"/>
              <a:t>8</a:t>
            </a:fld>
            <a:endParaRPr lang="en-US"/>
          </a:p>
        </p:txBody>
      </p:sp>
    </p:spTree>
    <p:extLst>
      <p:ext uri="{BB962C8B-B14F-4D97-AF65-F5344CB8AC3E}">
        <p14:creationId xmlns:p14="http://schemas.microsoft.com/office/powerpoint/2010/main" val="410000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Scenario: “Compromised inbox, caught early, contained fast”</a:t>
            </a:r>
          </a:p>
          <a:p>
            <a:pPr fontAlgn="t"/>
            <a:endParaRPr lang="en-US" sz="1200" b="1"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Setup (normal day, nothing dramatic):</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An employee gets a convincing email that looks like a Microsoft sign in prompt. They enter credentials. No fireworks, no ransom note, just a quiet compromise. This is exactly how “serious problems rarely start out serious.” </a:t>
            </a:r>
          </a:p>
          <a:p>
            <a:pPr fontAlgn="t"/>
            <a:endParaRPr lang="en-US" sz="1200" b="1"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Early signals we could detect (trouble early):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 sign in attempt from an unusual location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Multiple failed sign ins followed by a successful one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 new inbox rule gets created that quietly forwards messages externally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 sudden spike in SharePoint or OneDrive downloads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These are not “end of the world” alerts. They are early smoke.</a:t>
            </a:r>
          </a:p>
          <a:p>
            <a:pPr fontAlgn="t"/>
            <a:endParaRPr lang="en-US" sz="1200" b="1"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What a resilient org does in Pillar 1 terms: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is where Shock Absorption matters. We detect early and we keep the blast radius small. </a:t>
            </a:r>
          </a:p>
          <a:p>
            <a:pPr fontAlgn="t"/>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Containment steps that limit spread (blast radius control):</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Immediately disable the session and force sign out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Reset password and re register MFA if needed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Remove the malicious inbox rule and check for OAuth app consent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Verify no privileged accounts were touched</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Check whether the attacker tried lateral movement, for example into Teams, SharePoint, finance mailboxes</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 point is not “perfect prevention.” The point is that </a:t>
            </a:r>
            <a:r>
              <a:rPr lang="en-US" sz="1200" b="1" i="0" kern="1200">
                <a:solidFill>
                  <a:schemeClr val="tx1"/>
                </a:solidFill>
                <a:effectLst/>
                <a:latin typeface="+mn-lt"/>
                <a:ea typeface="+mn-ea"/>
                <a:cs typeface="+mn-cs"/>
              </a:rPr>
              <a:t>small problems do not get to become big ones</a:t>
            </a:r>
            <a:r>
              <a:rPr lang="en-US" sz="1200" b="0" i="0" kern="1200">
                <a:solidFill>
                  <a:schemeClr val="tx1"/>
                </a:solidFill>
                <a:effectLst/>
                <a:latin typeface="+mn-lt"/>
                <a:ea typeface="+mn-ea"/>
                <a:cs typeface="+mn-cs"/>
              </a:rPr>
              <a:t> because we see them early and contain them by design. </a:t>
            </a:r>
            <a:r>
              <a:rPr lang="en-US" sz="1200" b="0" i="0" u="none" strike="noStrike" kern="1200">
                <a:solidFill>
                  <a:schemeClr val="tx1"/>
                </a:solidFill>
                <a:effectLst/>
                <a:latin typeface="+mn-lt"/>
                <a:ea typeface="+mn-ea"/>
                <a:cs typeface="+mn-cs"/>
                <a:hlinkClick r:id="rId3"/>
              </a:rPr>
              <a:t>[</a:t>
            </a:r>
            <a:endParaRPr lang="en-US" sz="1200" b="0" i="0" u="none" strike="noStrike" kern="1200">
              <a:solidFill>
                <a:schemeClr val="tx1"/>
              </a:solidFill>
              <a:effectLst/>
              <a:latin typeface="+mn-lt"/>
              <a:ea typeface="+mn-ea"/>
              <a:cs typeface="+mn-cs"/>
            </a:endParaRPr>
          </a:p>
          <a:p>
            <a:pPr fontAlgn="t"/>
            <a:endParaRPr lang="en-US" sz="1200" b="0" i="0" u="none" strike="noStrike"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The “so what” for leaders: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Most organizations think the incident is the phishing email. The real incident is what happens next. If we detect early and contain fast, the story becomes boring and procedural, not chaotic. </a:t>
            </a:r>
            <a:r>
              <a:rPr lang="en-US" sz="1200" b="0" i="0" u="none" strike="noStrike" kern="1200">
                <a:solidFill>
                  <a:schemeClr val="tx1"/>
                </a:solidFill>
                <a:effectLst/>
                <a:latin typeface="+mn-lt"/>
                <a:ea typeface="+mn-ea"/>
                <a:cs typeface="+mn-cs"/>
              </a:rPr>
              <a:t>[</a:t>
            </a:r>
          </a:p>
          <a:p>
            <a:pPr fontAlgn="t"/>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Quick “callouts” </a:t>
            </a:r>
          </a:p>
          <a:p>
            <a:pPr fontAlgn="t"/>
            <a:r>
              <a:rPr lang="en-US" sz="1200" b="0" i="0" kern="1200">
                <a:solidFill>
                  <a:schemeClr val="tx1"/>
                </a:solidFill>
                <a:effectLst/>
                <a:latin typeface="+mn-lt"/>
                <a:ea typeface="+mn-ea"/>
                <a:cs typeface="+mn-cs"/>
              </a:rPr>
              <a:t>• “Detection is the difference between an inconvenience and an incident.”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“We don’t need to stop every mistake. We need to stop mistakes from spreading.”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“Most damage comes from delay, confusion, and debate, not the original event.”</a:t>
            </a:r>
          </a:p>
          <a:p>
            <a:endParaRPr lang="en-US"/>
          </a:p>
        </p:txBody>
      </p:sp>
      <p:sp>
        <p:nvSpPr>
          <p:cNvPr id="4" name="Slide Number Placeholder 3"/>
          <p:cNvSpPr>
            <a:spLocks noGrp="1"/>
          </p:cNvSpPr>
          <p:nvPr>
            <p:ph type="sldNum" sz="quarter" idx="5"/>
          </p:nvPr>
        </p:nvSpPr>
        <p:spPr/>
        <p:txBody>
          <a:bodyPr/>
          <a:lstStyle/>
          <a:p>
            <a:fld id="{DDE82FD2-F864-2E4E-ACF0-2DBC196A7066}" type="slidenum">
              <a:rPr lang="en-US" smtClean="0"/>
              <a:t>9</a:t>
            </a:fld>
            <a:endParaRPr lang="en-US"/>
          </a:p>
        </p:txBody>
      </p:sp>
    </p:spTree>
    <p:extLst>
      <p:ext uri="{BB962C8B-B14F-4D97-AF65-F5344CB8AC3E}">
        <p14:creationId xmlns:p14="http://schemas.microsoft.com/office/powerpoint/2010/main" val="212233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963ED7B-F282-42DA-DF6C-E1A22A0963AD}"/>
              </a:ext>
            </a:extLst>
          </p:cNvPr>
          <p:cNvCxnSpPr>
            <a:cxnSpLocks/>
          </p:cNvCxnSpPr>
          <p:nvPr userDrawn="1"/>
        </p:nvCxnSpPr>
        <p:spPr>
          <a:xfrm flipH="1" flipV="1">
            <a:off x="5861535" y="0"/>
            <a:ext cx="1556021" cy="6469380"/>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3E5A8C65-DAAF-1BA1-B402-11FC946C6096}"/>
              </a:ext>
            </a:extLst>
          </p:cNvPr>
          <p:cNvSpPr>
            <a:spLocks noGrp="1"/>
          </p:cNvSpPr>
          <p:nvPr>
            <p:ph type="pic" sz="quarter" idx="10"/>
          </p:nvPr>
        </p:nvSpPr>
        <p:spPr>
          <a:xfrm flipH="1">
            <a:off x="0" y="0"/>
            <a:ext cx="7024495" cy="6858000"/>
          </a:xfrm>
          <a:custGeom>
            <a:avLst/>
            <a:gdLst>
              <a:gd name="connsiteX0" fmla="*/ 7024495 w 7024495"/>
              <a:gd name="connsiteY0" fmla="*/ 0 h 6858000"/>
              <a:gd name="connsiteX1" fmla="*/ 1701752 w 7024495"/>
              <a:gd name="connsiteY1" fmla="*/ 0 h 6858000"/>
              <a:gd name="connsiteX2" fmla="*/ 0 w 7024495"/>
              <a:gd name="connsiteY2" fmla="*/ 6837396 h 6858000"/>
              <a:gd name="connsiteX3" fmla="*/ 0 w 7024495"/>
              <a:gd name="connsiteY3" fmla="*/ 6858000 h 6858000"/>
              <a:gd name="connsiteX4" fmla="*/ 7024495 w 702449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4495" h="6858000">
                <a:moveTo>
                  <a:pt x="7024495" y="0"/>
                </a:moveTo>
                <a:lnTo>
                  <a:pt x="1701752" y="0"/>
                </a:lnTo>
                <a:lnTo>
                  <a:pt x="0" y="6837396"/>
                </a:lnTo>
                <a:lnTo>
                  <a:pt x="0" y="6858000"/>
                </a:lnTo>
                <a:lnTo>
                  <a:pt x="7024495" y="6858000"/>
                </a:lnTo>
                <a:close/>
              </a:path>
            </a:pathLst>
          </a:custGeom>
        </p:spPr>
        <p:txBody>
          <a:bodyPr wrap="square" anchor="t">
            <a:noAutofit/>
          </a:bodyPr>
          <a:lstStyle>
            <a:lvl1pPr marL="0" indent="0" algn="ctr">
              <a:buNone/>
              <a:defRPr/>
            </a:lvl1pPr>
          </a:lstStyle>
          <a:p>
            <a:endParaRPr lang="en-US"/>
          </a:p>
        </p:txBody>
      </p:sp>
      <p:sp>
        <p:nvSpPr>
          <p:cNvPr id="6" name="Title 5">
            <a:extLst>
              <a:ext uri="{FF2B5EF4-FFF2-40B4-BE49-F238E27FC236}">
                <a16:creationId xmlns:a16="http://schemas.microsoft.com/office/drawing/2014/main" id="{D181CB1F-4A11-0F01-BFFC-C34C900A30BA}"/>
              </a:ext>
            </a:extLst>
          </p:cNvPr>
          <p:cNvSpPr>
            <a:spLocks noGrp="1"/>
          </p:cNvSpPr>
          <p:nvPr>
            <p:ph type="title"/>
          </p:nvPr>
        </p:nvSpPr>
        <p:spPr>
          <a:xfrm>
            <a:off x="4078706" y="2456733"/>
            <a:ext cx="8124873" cy="1639939"/>
          </a:xfrm>
          <a:custGeom>
            <a:avLst/>
            <a:gdLst>
              <a:gd name="connsiteX0" fmla="*/ 0 w 8124873"/>
              <a:gd name="connsiteY0" fmla="*/ 0 h 1639939"/>
              <a:gd name="connsiteX1" fmla="*/ 7391297 w 8124873"/>
              <a:gd name="connsiteY1" fmla="*/ 0 h 1639939"/>
              <a:gd name="connsiteX2" fmla="*/ 7794750 w 8124873"/>
              <a:gd name="connsiteY2" fmla="*/ 0 h 1639939"/>
              <a:gd name="connsiteX3" fmla="*/ 8124873 w 8124873"/>
              <a:gd name="connsiteY3" fmla="*/ 0 h 1639939"/>
              <a:gd name="connsiteX4" fmla="*/ 8124873 w 8124873"/>
              <a:gd name="connsiteY4" fmla="*/ 1639939 h 1639939"/>
              <a:gd name="connsiteX5" fmla="*/ 7391297 w 8124873"/>
              <a:gd name="connsiteY5" fmla="*/ 1639939 h 1639939"/>
              <a:gd name="connsiteX6" fmla="*/ 7391297 w 8124873"/>
              <a:gd name="connsiteY6" fmla="*/ 1639938 h 1639939"/>
              <a:gd name="connsiteX7" fmla="*/ 318542 w 8124873"/>
              <a:gd name="connsiteY7" fmla="*/ 1639938 h 163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4873" h="1639939">
                <a:moveTo>
                  <a:pt x="0" y="0"/>
                </a:moveTo>
                <a:lnTo>
                  <a:pt x="7391297" y="0"/>
                </a:lnTo>
                <a:lnTo>
                  <a:pt x="7794750" y="0"/>
                </a:lnTo>
                <a:lnTo>
                  <a:pt x="8124873" y="0"/>
                </a:lnTo>
                <a:lnTo>
                  <a:pt x="8124873" y="1639939"/>
                </a:lnTo>
                <a:lnTo>
                  <a:pt x="7391297" y="1639939"/>
                </a:lnTo>
                <a:lnTo>
                  <a:pt x="7391297" y="1639938"/>
                </a:lnTo>
                <a:lnTo>
                  <a:pt x="318542" y="1639938"/>
                </a:lnTo>
                <a:close/>
              </a:path>
            </a:pathLst>
          </a:custGeom>
          <a:solidFill>
            <a:srgbClr val="F26805"/>
          </a:solidFill>
        </p:spPr>
        <p:txBody>
          <a:bodyPr wrap="square" lIns="320040" rIns="914400">
            <a:noAutofit/>
          </a:bodyPr>
          <a:lstStyle>
            <a:lvl1pPr algn="r">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543800" y="4398264"/>
            <a:ext cx="3913632" cy="2066544"/>
          </a:xfrm>
        </p:spPr>
        <p:txBody>
          <a:bodyPr>
            <a:normAutofit/>
          </a:bodyPr>
          <a:lstStyle>
            <a:lvl1pPr marL="0" indent="0" algn="r">
              <a:buNone/>
              <a:defRPr sz="2400" spc="140" baseline="0">
                <a:solidFill>
                  <a:schemeClr val="tx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3170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EE9C88-4838-9CF6-7CCD-6C2CE88647B0}"/>
              </a:ext>
            </a:extLst>
          </p:cNvPr>
          <p:cNvSpPr/>
          <p:nvPr userDrawn="1"/>
        </p:nvSpPr>
        <p:spPr>
          <a:xfrm rot="10800000" flipV="1">
            <a:off x="-5" y="-2"/>
            <a:ext cx="12191999" cy="2266855"/>
          </a:xfrm>
          <a:prstGeom prst="rect">
            <a:avLst/>
          </a:prstGeom>
          <a:solidFill>
            <a:srgbClr val="F268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8BBC4DA-F0D6-02FA-41AA-101A0D1340F5}"/>
              </a:ext>
            </a:extLst>
          </p:cNvPr>
          <p:cNvCxnSpPr>
            <a:cxnSpLocks/>
          </p:cNvCxnSpPr>
          <p:nvPr userDrawn="1"/>
        </p:nvCxnSpPr>
        <p:spPr>
          <a:xfrm flipH="1" flipV="1">
            <a:off x="10191550" y="-110490"/>
            <a:ext cx="970586" cy="34198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1F74A9-AFD5-044F-DB07-4FF2F699A910}"/>
              </a:ext>
            </a:extLst>
          </p:cNvPr>
          <p:cNvCxnSpPr>
            <a:cxnSpLocks/>
          </p:cNvCxnSpPr>
          <p:nvPr userDrawn="1"/>
        </p:nvCxnSpPr>
        <p:spPr>
          <a:xfrm flipH="1" flipV="1">
            <a:off x="691816" y="2266854"/>
            <a:ext cx="1165768" cy="3824230"/>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68E97A-1CFD-3AF6-5FF5-E49A2943A1F6}"/>
              </a:ext>
            </a:extLst>
          </p:cNvPr>
          <p:cNvCxnSpPr>
            <a:cxnSpLocks/>
          </p:cNvCxnSpPr>
          <p:nvPr userDrawn="1"/>
        </p:nvCxnSpPr>
        <p:spPr>
          <a:xfrm flipH="1" flipV="1">
            <a:off x="10858500" y="2266854"/>
            <a:ext cx="1327650" cy="4591146"/>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1691640" y="740664"/>
            <a:ext cx="8503920" cy="1197864"/>
          </a:xfrm>
          <a:prstGeom prst="rect">
            <a:avLst/>
          </a:prstGeom>
          <a:noFill/>
        </p:spPr>
        <p:txBody>
          <a:bodyPr wrap="square" anchor="b">
            <a:noAutofit/>
          </a:bodyPr>
          <a:lstStyle>
            <a:lvl1pPr algn="ctr">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1828800" y="2679192"/>
            <a:ext cx="8531352" cy="3191256"/>
          </a:xfrm>
        </p:spPr>
        <p:txBody>
          <a:bodyPr/>
          <a:lstStyle>
            <a:lvl1pPr marL="0" indent="0" algn="ctr">
              <a:lnSpc>
                <a:spcPct val="100000"/>
              </a:lnSpc>
              <a:spcAft>
                <a:spcPts val="1000"/>
              </a:spcAft>
              <a:buNone/>
              <a:defRPr sz="2400" b="0" i="0" cap="none" spc="140" baseline="0">
                <a:solidFill>
                  <a:schemeClr val="tx1"/>
                </a:solidFill>
              </a:defRPr>
            </a:lvl1pPr>
            <a:lvl2pPr marL="0" indent="0" algn="ctr">
              <a:lnSpc>
                <a:spcPct val="100000"/>
              </a:lnSpc>
              <a:spcBef>
                <a:spcPts val="1000"/>
              </a:spcBef>
              <a:buNone/>
              <a:defRPr sz="1800" spc="100">
                <a:solidFill>
                  <a:schemeClr val="tx1"/>
                </a:solidFill>
              </a:defRPr>
            </a:lvl2pPr>
            <a:lvl3pPr marL="283464" indent="-283464">
              <a:lnSpc>
                <a:spcPct val="100000"/>
              </a:lnSpc>
              <a:spcBef>
                <a:spcPts val="1000"/>
              </a:spcBef>
              <a:defRPr sz="1800" spc="100">
                <a:solidFill>
                  <a:schemeClr val="tx1"/>
                </a:solidFill>
              </a:defRPr>
            </a:lvl3pPr>
            <a:lvl4pPr marL="548640" indent="-283464">
              <a:lnSpc>
                <a:spcPct val="100000"/>
              </a:lnSpc>
              <a:defRPr sz="1600" spc="100">
                <a:solidFill>
                  <a:schemeClr val="tx1"/>
                </a:solidFill>
              </a:defRPr>
            </a:lvl4pPr>
            <a:lvl5pPr marL="1097280" indent="-283464">
              <a:lnSpc>
                <a:spcPct val="100000"/>
              </a:lnSpc>
              <a:defRPr sz="1600" spc="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lvl1pPr>
              <a:defRPr sz="1000">
                <a:solidFill>
                  <a:schemeClr val="tx1"/>
                </a:solidFill>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cxnSp>
        <p:nvCxnSpPr>
          <p:cNvPr id="16" name="Straight Connector 15">
            <a:extLst>
              <a:ext uri="{FF2B5EF4-FFF2-40B4-BE49-F238E27FC236}">
                <a16:creationId xmlns:a16="http://schemas.microsoft.com/office/drawing/2014/main" id="{A4070FA0-EB95-7750-D21A-933827C6388C}"/>
              </a:ext>
            </a:extLst>
          </p:cNvPr>
          <p:cNvCxnSpPr>
            <a:cxnSpLocks/>
          </p:cNvCxnSpPr>
          <p:nvPr userDrawn="1"/>
        </p:nvCxnSpPr>
        <p:spPr>
          <a:xfrm flipH="1" flipV="1">
            <a:off x="-29785" y="-110490"/>
            <a:ext cx="1031941" cy="34198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566504C-E406-B863-0CDD-24727795710A}"/>
              </a:ext>
            </a:extLst>
          </p:cNvPr>
          <p:cNvPicPr>
            <a:picLocks noChangeAspect="1"/>
          </p:cNvPicPr>
          <p:nvPr userDrawn="1"/>
        </p:nvPicPr>
        <p:blipFill>
          <a:blip r:embed="rId2"/>
          <a:stretch>
            <a:fillRect/>
          </a:stretch>
        </p:blipFill>
        <p:spPr>
          <a:xfrm>
            <a:off x="459509" y="6417399"/>
            <a:ext cx="1581728" cy="243026"/>
          </a:xfrm>
          <a:prstGeom prst="rect">
            <a:avLst/>
          </a:prstGeom>
        </p:spPr>
      </p:pic>
      <p:sp>
        <p:nvSpPr>
          <p:cNvPr id="8" name="Slide Number Placeholder 31">
            <a:extLst>
              <a:ext uri="{FF2B5EF4-FFF2-40B4-BE49-F238E27FC236}">
                <a16:creationId xmlns:a16="http://schemas.microsoft.com/office/drawing/2014/main" id="{DEC77EE8-EA98-4378-E409-34A43BB1EE87}"/>
              </a:ext>
            </a:extLst>
          </p:cNvPr>
          <p:cNvSpPr>
            <a:spLocks noGrp="1"/>
          </p:cNvSpPr>
          <p:nvPr>
            <p:ph type="sldNum" sz="quarter" idx="18"/>
          </p:nvPr>
        </p:nvSpPr>
        <p:spPr>
          <a:xfrm>
            <a:off x="10150763" y="6356350"/>
            <a:ext cx="1660237" cy="365125"/>
          </a:xfrm>
        </p:spPr>
        <p:txBody>
          <a:body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327264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772D93E-C550-4461-E6B7-EBCA7CAEC8DF}"/>
              </a:ext>
            </a:extLst>
          </p:cNvPr>
          <p:cNvCxnSpPr>
            <a:cxnSpLocks/>
          </p:cNvCxnSpPr>
          <p:nvPr userDrawn="1"/>
        </p:nvCxnSpPr>
        <p:spPr>
          <a:xfrm rot="10800000" flipV="1">
            <a:off x="0" y="0"/>
            <a:ext cx="1006763" cy="3451413"/>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15" name="Title 21">
            <a:extLst>
              <a:ext uri="{FF2B5EF4-FFF2-40B4-BE49-F238E27FC236}">
                <a16:creationId xmlns:a16="http://schemas.microsoft.com/office/drawing/2014/main" id="{3A7F7468-D0CF-4B30-965A-D9066D6C288F}"/>
              </a:ext>
            </a:extLst>
          </p:cNvPr>
          <p:cNvSpPr>
            <a:spLocks noGrp="1"/>
          </p:cNvSpPr>
          <p:nvPr>
            <p:ph type="ctrTitle"/>
          </p:nvPr>
        </p:nvSpPr>
        <p:spPr>
          <a:xfrm>
            <a:off x="6610" y="824686"/>
            <a:ext cx="715415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F26805"/>
          </a:solidFill>
          <a:ln>
            <a:noFill/>
          </a:ln>
        </p:spPr>
        <p:style>
          <a:lnRef idx="0">
            <a:scrgbClr r="0" g="0" b="0"/>
          </a:lnRef>
          <a:fillRef idx="0">
            <a:scrgbClr r="0" g="0" b="0"/>
          </a:fillRef>
          <a:effectRef idx="0">
            <a:scrgbClr r="0" g="0" b="0"/>
          </a:effectRef>
          <a:fontRef idx="minor">
            <a:schemeClr val="lt1"/>
          </a:fontRef>
        </p:style>
        <p:txBody>
          <a:bodyPr wrap="square" lIns="914400" rIns="0" anchor="ctr">
            <a:noAutofit/>
          </a:bodyPr>
          <a:lstStyle>
            <a:lvl1pPr algn="l">
              <a:lnSpc>
                <a:spcPct val="100000"/>
              </a:lnSpc>
              <a:defRPr sz="3200" cap="all" spc="300" baseline="0">
                <a:solidFill>
                  <a:schemeClr val="bg1"/>
                </a:solidFill>
                <a:latin typeface="Segoe UI Black" panose="020B0A02040204020203" pitchFamily="34" charset="0"/>
                <a:ea typeface="Segoe UI Black" panose="020B0A02040204020203" pitchFamily="34" charset="0"/>
              </a:defRPr>
            </a:lvl1pPr>
          </a:lstStyle>
          <a:p>
            <a:endParaRPr lang="en-US"/>
          </a:p>
        </p:txBody>
      </p:sp>
      <p:sp>
        <p:nvSpPr>
          <p:cNvPr id="8" name="Content Placeholder 27">
            <a:extLst>
              <a:ext uri="{FF2B5EF4-FFF2-40B4-BE49-F238E27FC236}">
                <a16:creationId xmlns:a16="http://schemas.microsoft.com/office/drawing/2014/main" id="{F44119C9-6F5C-7546-AD19-0BF20ADDC75A}"/>
              </a:ext>
            </a:extLst>
          </p:cNvPr>
          <p:cNvSpPr>
            <a:spLocks noGrp="1"/>
          </p:cNvSpPr>
          <p:nvPr>
            <p:ph sz="quarter" idx="16"/>
          </p:nvPr>
        </p:nvSpPr>
        <p:spPr>
          <a:xfrm>
            <a:off x="7955280" y="822960"/>
            <a:ext cx="3447288" cy="1636776"/>
          </a:xfrm>
        </p:spPr>
        <p:txBody>
          <a:bodyPr/>
          <a:lstStyle>
            <a:lvl1pPr marL="0" indent="0" algn="l">
              <a:lnSpc>
                <a:spcPct val="90000"/>
              </a:lnSpc>
              <a:buNone/>
              <a:defRPr sz="1800" b="0" i="0" cap="none" spc="100" baseline="0">
                <a:solidFill>
                  <a:schemeClr val="tx1"/>
                </a:solidFill>
              </a:defRPr>
            </a:lvl1pPr>
            <a:lvl2pPr marL="0" indent="0" algn="l">
              <a:lnSpc>
                <a:spcPct val="90000"/>
              </a:lnSpc>
              <a:spcBef>
                <a:spcPts val="1000"/>
              </a:spcBef>
              <a:buNone/>
              <a:defRPr sz="1800" spc="100">
                <a:solidFill>
                  <a:schemeClr val="tx1"/>
                </a:solidFill>
              </a:defRPr>
            </a:lvl2pPr>
            <a:lvl3pPr marL="283464" indent="-283464" algn="l">
              <a:lnSpc>
                <a:spcPct val="90000"/>
              </a:lnSpc>
              <a:spcBef>
                <a:spcPts val="1000"/>
              </a:spcBef>
              <a:defRPr sz="1800" spc="100">
                <a:solidFill>
                  <a:schemeClr val="tx1"/>
                </a:solidFill>
              </a:defRPr>
            </a:lvl3pPr>
            <a:lvl4pPr marL="1097280" indent="-347472" algn="l">
              <a:lnSpc>
                <a:spcPct val="100000"/>
              </a:lnSpc>
              <a:defRPr sz="1600">
                <a:solidFill>
                  <a:schemeClr val="tx1"/>
                </a:solidFill>
              </a:defRPr>
            </a:lvl4pPr>
            <a:lvl5pPr marL="1463040" indent="-347472" algn="l">
              <a:lnSpc>
                <a:spcPct val="100000"/>
              </a:lnSpc>
              <a:defRPr sz="16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640080" y="2834640"/>
            <a:ext cx="10963656" cy="3364992"/>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C383A65A-D347-71C9-F4A2-8F5D4497FD4D}"/>
              </a:ext>
            </a:extLst>
          </p:cNvPr>
          <p:cNvCxnSpPr>
            <a:cxnSpLocks/>
          </p:cNvCxnSpPr>
          <p:nvPr userDrawn="1"/>
        </p:nvCxnSpPr>
        <p:spPr>
          <a:xfrm flipH="1">
            <a:off x="10402380" y="745435"/>
            <a:ext cx="1783010" cy="6112565"/>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341E31B1-712C-1978-83E4-9E3ECD078436}"/>
              </a:ext>
            </a:extLst>
          </p:cNvPr>
          <p:cNvSpPr>
            <a:spLocks noGrp="1"/>
          </p:cNvSpPr>
          <p:nvPr>
            <p:ph type="ftr" sz="quarter" idx="18"/>
          </p:nvPr>
        </p:nvSpPr>
        <p:spPr/>
        <p:txBody>
          <a:bodyPr/>
          <a:lstStyle>
            <a:lvl1pPr>
              <a:defRPr>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42CED5C6-9F55-72A3-A0EE-9D0DF835BDD4}"/>
              </a:ext>
            </a:extLst>
          </p:cNvPr>
          <p:cNvPicPr>
            <a:picLocks noChangeAspect="1"/>
          </p:cNvPicPr>
          <p:nvPr userDrawn="1"/>
        </p:nvPicPr>
        <p:blipFill>
          <a:blip r:embed="rId2"/>
          <a:stretch>
            <a:fillRect/>
          </a:stretch>
        </p:blipFill>
        <p:spPr>
          <a:xfrm>
            <a:off x="459509" y="6417399"/>
            <a:ext cx="1581728" cy="243026"/>
          </a:xfrm>
          <a:prstGeom prst="rect">
            <a:avLst/>
          </a:prstGeom>
        </p:spPr>
      </p:pic>
      <p:sp>
        <p:nvSpPr>
          <p:cNvPr id="5" name="Slide Number Placeholder 31">
            <a:extLst>
              <a:ext uri="{FF2B5EF4-FFF2-40B4-BE49-F238E27FC236}">
                <a16:creationId xmlns:a16="http://schemas.microsoft.com/office/drawing/2014/main" id="{D8C6C0EF-3C67-9424-7B4F-3C1B3C1963B8}"/>
              </a:ext>
            </a:extLst>
          </p:cNvPr>
          <p:cNvSpPr>
            <a:spLocks noGrp="1"/>
          </p:cNvSpPr>
          <p:nvPr>
            <p:ph type="sldNum" sz="quarter" idx="19"/>
          </p:nvPr>
        </p:nvSpPr>
        <p:spPr>
          <a:xfrm>
            <a:off x="10150763" y="6356350"/>
            <a:ext cx="1660237" cy="365125"/>
          </a:xfrm>
        </p:spPr>
        <p:txBody>
          <a:body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34601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5DB38D4-7FDC-CF1E-11BB-77F17318EA0F}"/>
              </a:ext>
            </a:extLst>
          </p:cNvPr>
          <p:cNvCxnSpPr>
            <a:cxnSpLocks/>
          </p:cNvCxnSpPr>
          <p:nvPr userDrawn="1"/>
        </p:nvCxnSpPr>
        <p:spPr>
          <a:xfrm>
            <a:off x="11358643" y="-1"/>
            <a:ext cx="815945" cy="2658258"/>
          </a:xfrm>
          <a:prstGeom prst="line">
            <a:avLst/>
          </a:prstGeom>
          <a:ln w="12700">
            <a:solidFill>
              <a:srgbClr val="F26805"/>
            </a:solidFill>
          </a:ln>
        </p:spPr>
        <p:style>
          <a:lnRef idx="1">
            <a:schemeClr val="accent1"/>
          </a:lnRef>
          <a:fillRef idx="0">
            <a:schemeClr val="accent1"/>
          </a:fillRef>
          <a:effectRef idx="0">
            <a:schemeClr val="accent1"/>
          </a:effectRef>
          <a:fontRef idx="minor">
            <a:schemeClr val="tx1"/>
          </a:fontRef>
        </p:style>
      </p:cxnSp>
      <p:sp>
        <p:nvSpPr>
          <p:cNvPr id="25" name="Title 24">
            <a:extLst>
              <a:ext uri="{FF2B5EF4-FFF2-40B4-BE49-F238E27FC236}">
                <a16:creationId xmlns:a16="http://schemas.microsoft.com/office/drawing/2014/main" id="{DD9C70C7-DFF6-E2A2-DE7B-BC92ABB79139}"/>
              </a:ext>
            </a:extLst>
          </p:cNvPr>
          <p:cNvSpPr>
            <a:spLocks noGrp="1"/>
          </p:cNvSpPr>
          <p:nvPr>
            <p:ph type="title"/>
          </p:nvPr>
        </p:nvSpPr>
        <p:spPr>
          <a:xfrm>
            <a:off x="0" y="824684"/>
            <a:ext cx="11605600" cy="1639937"/>
          </a:xfrm>
          <a:custGeom>
            <a:avLst/>
            <a:gdLst>
              <a:gd name="connsiteX0" fmla="*/ 0 w 11605600"/>
              <a:gd name="connsiteY0" fmla="*/ 0 h 1639937"/>
              <a:gd name="connsiteX1" fmla="*/ 11094087 w 11605600"/>
              <a:gd name="connsiteY1" fmla="*/ 0 h 1639937"/>
              <a:gd name="connsiteX2" fmla="*/ 11605600 w 11605600"/>
              <a:gd name="connsiteY2" fmla="*/ 1639937 h 1639937"/>
              <a:gd name="connsiteX3" fmla="*/ 0 w 11605600"/>
              <a:gd name="connsiteY3" fmla="*/ 1639937 h 1639937"/>
            </a:gdLst>
            <a:ahLst/>
            <a:cxnLst>
              <a:cxn ang="0">
                <a:pos x="connsiteX0" y="connsiteY0"/>
              </a:cxn>
              <a:cxn ang="0">
                <a:pos x="connsiteX1" y="connsiteY1"/>
              </a:cxn>
              <a:cxn ang="0">
                <a:pos x="connsiteX2" y="connsiteY2"/>
              </a:cxn>
              <a:cxn ang="0">
                <a:pos x="connsiteX3" y="connsiteY3"/>
              </a:cxn>
            </a:cxnLst>
            <a:rect l="l" t="t" r="r" b="b"/>
            <a:pathLst>
              <a:path w="11605600" h="1639937">
                <a:moveTo>
                  <a:pt x="0" y="0"/>
                </a:moveTo>
                <a:lnTo>
                  <a:pt x="11094087" y="0"/>
                </a:lnTo>
                <a:lnTo>
                  <a:pt x="11605600" y="1639937"/>
                </a:lnTo>
                <a:lnTo>
                  <a:pt x="0" y="1639937"/>
                </a:lnTo>
                <a:close/>
              </a:path>
            </a:pathLst>
          </a:custGeom>
          <a:solidFill>
            <a:srgbClr val="F26805"/>
          </a:solidFill>
        </p:spPr>
        <p:txBody>
          <a:bodyPr wrap="square" lIns="914400">
            <a:noAutofit/>
          </a:bodyPr>
          <a:lstStyle>
            <a:lvl1pPr>
              <a:defRPr sz="3200" cap="all" spc="300" baseline="0">
                <a:solidFill>
                  <a:schemeClr val="bg1"/>
                </a:solidFill>
              </a:defRPr>
            </a:lvl1pPr>
          </a:lstStyle>
          <a:p>
            <a:r>
              <a:rPr lang="en-US"/>
              <a:t>Click to edit Master title style</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640080" y="2834640"/>
            <a:ext cx="10963656" cy="3364992"/>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27">
            <a:extLst>
              <a:ext uri="{FF2B5EF4-FFF2-40B4-BE49-F238E27FC236}">
                <a16:creationId xmlns:a16="http://schemas.microsoft.com/office/drawing/2014/main" id="{F0088F06-F129-FC4D-62B9-F84E6E9D71FD}"/>
              </a:ext>
            </a:extLst>
          </p:cNvPr>
          <p:cNvSpPr>
            <a:spLocks noGrp="1"/>
          </p:cNvSpPr>
          <p:nvPr>
            <p:ph type="ftr" sz="quarter" idx="17"/>
          </p:nvPr>
        </p:nvSpPr>
        <p:spPr/>
        <p:txBody>
          <a:bodyPr/>
          <a:lstStyle>
            <a:lvl1pPr>
              <a:defRPr>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pic>
        <p:nvPicPr>
          <p:cNvPr id="2" name="Picture 1">
            <a:extLst>
              <a:ext uri="{FF2B5EF4-FFF2-40B4-BE49-F238E27FC236}">
                <a16:creationId xmlns:a16="http://schemas.microsoft.com/office/drawing/2014/main" id="{554B06D5-5BEC-3F23-8B43-AC585B5A93B4}"/>
              </a:ext>
            </a:extLst>
          </p:cNvPr>
          <p:cNvPicPr>
            <a:picLocks noChangeAspect="1"/>
          </p:cNvPicPr>
          <p:nvPr userDrawn="1"/>
        </p:nvPicPr>
        <p:blipFill>
          <a:blip r:embed="rId2"/>
          <a:stretch>
            <a:fillRect/>
          </a:stretch>
        </p:blipFill>
        <p:spPr>
          <a:xfrm>
            <a:off x="459509" y="6417399"/>
            <a:ext cx="1581728" cy="243026"/>
          </a:xfrm>
          <a:prstGeom prst="rect">
            <a:avLst/>
          </a:prstGeom>
        </p:spPr>
      </p:pic>
      <p:sp>
        <p:nvSpPr>
          <p:cNvPr id="4" name="Slide Number Placeholder 31">
            <a:extLst>
              <a:ext uri="{FF2B5EF4-FFF2-40B4-BE49-F238E27FC236}">
                <a16:creationId xmlns:a16="http://schemas.microsoft.com/office/drawing/2014/main" id="{DF1A90B2-570A-B472-F30F-EEEDD7021DFF}"/>
              </a:ext>
            </a:extLst>
          </p:cNvPr>
          <p:cNvSpPr>
            <a:spLocks noGrp="1"/>
          </p:cNvSpPr>
          <p:nvPr>
            <p:ph type="sldNum" sz="quarter" idx="18"/>
          </p:nvPr>
        </p:nvSpPr>
        <p:spPr>
          <a:xfrm>
            <a:off x="10150763" y="6356350"/>
            <a:ext cx="1660237" cy="365125"/>
          </a:xfrm>
        </p:spPr>
        <p:txBody>
          <a:body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105709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rgbClr val="F26805"/>
        </a:solid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58662D7-CF46-F937-6492-FE3D6164B073}"/>
              </a:ext>
            </a:extLst>
          </p:cNvPr>
          <p:cNvSpPr>
            <a:spLocks noGrp="1"/>
          </p:cNvSpPr>
          <p:nvPr>
            <p:ph type="ctrTitle" hasCustomPrompt="1"/>
          </p:nvPr>
        </p:nvSpPr>
        <p:spPr>
          <a:xfrm>
            <a:off x="0" y="864409"/>
            <a:ext cx="10308779" cy="1639937"/>
          </a:xfrm>
          <a:custGeom>
            <a:avLst/>
            <a:gdLst>
              <a:gd name="connsiteX0" fmla="*/ 0 w 10191549"/>
              <a:gd name="connsiteY0" fmla="*/ 0 h 1639937"/>
              <a:gd name="connsiteX1" fmla="*/ 135109 w 10191549"/>
              <a:gd name="connsiteY1" fmla="*/ 0 h 1639937"/>
              <a:gd name="connsiteX2" fmla="*/ 826338 w 10191549"/>
              <a:gd name="connsiteY2" fmla="*/ 0 h 1639937"/>
              <a:gd name="connsiteX3" fmla="*/ 9743633 w 10191549"/>
              <a:gd name="connsiteY3" fmla="*/ 0 h 1639937"/>
              <a:gd name="connsiteX4" fmla="*/ 10191549 w 10191549"/>
              <a:gd name="connsiteY4" fmla="*/ 1639937 h 1639937"/>
              <a:gd name="connsiteX5" fmla="*/ 826338 w 10191549"/>
              <a:gd name="connsiteY5" fmla="*/ 1639937 h 1639937"/>
              <a:gd name="connsiteX6" fmla="*/ 583025 w 10191549"/>
              <a:gd name="connsiteY6" fmla="*/ 1639937 h 1639937"/>
              <a:gd name="connsiteX7" fmla="*/ 0 w 10191549"/>
              <a:gd name="connsiteY7" fmla="*/ 1639937 h 163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549" h="1639937">
                <a:moveTo>
                  <a:pt x="0" y="0"/>
                </a:moveTo>
                <a:lnTo>
                  <a:pt x="135109" y="0"/>
                </a:lnTo>
                <a:lnTo>
                  <a:pt x="826338" y="0"/>
                </a:lnTo>
                <a:lnTo>
                  <a:pt x="9743633" y="0"/>
                </a:lnTo>
                <a:lnTo>
                  <a:pt x="10191549" y="1639937"/>
                </a:lnTo>
                <a:lnTo>
                  <a:pt x="826338" y="1639937"/>
                </a:lnTo>
                <a:lnTo>
                  <a:pt x="583025" y="1639937"/>
                </a:lnTo>
                <a:lnTo>
                  <a:pt x="0" y="1639937"/>
                </a:lnTo>
                <a:close/>
              </a:path>
            </a:pathLst>
          </a:custGeom>
          <a:solidFill>
            <a:schemeClr val="bg1"/>
          </a:solidFill>
        </p:spPr>
        <p:txBody>
          <a:bodyPr wrap="square" lIns="914400" rIns="274320" anchor="ctr">
            <a:noAutofit/>
          </a:bodyPr>
          <a:lstStyle>
            <a:lvl1pPr algn="l">
              <a:defRPr sz="3200" cap="all" spc="300" baseline="0">
                <a:solidFill>
                  <a:srgbClr val="F26805"/>
                </a:solidFill>
                <a:latin typeface="Segoe UI Black" panose="020B0A02040204020203" pitchFamily="34" charset="0"/>
                <a:ea typeface="Segoe UI Black" panose="020B0A02040204020203" pitchFamily="34" charset="0"/>
              </a:defRPr>
            </a:lvl1pPr>
          </a:lstStyle>
          <a:p>
            <a:r>
              <a:rPr lang="en-US"/>
              <a:t>Click to Add Title</a:t>
            </a:r>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07208"/>
            <a:ext cx="2962656"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Font typeface="+mj-lt"/>
              <a:buNone/>
              <a:defRPr sz="1800" spc="100">
                <a:solidFill>
                  <a:schemeClr val="bg1"/>
                </a:solidFill>
              </a:defRPr>
            </a:lvl2pPr>
            <a:lvl3pPr marL="283464" indent="-283464">
              <a:lnSpc>
                <a:spcPct val="100000"/>
              </a:lnSpc>
              <a:spcBef>
                <a:spcPts val="1000"/>
              </a:spcBef>
              <a:buFont typeface="Arial" panose="020B0604020202020204" pitchFamily="34" charset="0"/>
              <a:buChar char="•"/>
              <a:defRPr sz="1800" spc="100">
                <a:solidFill>
                  <a:schemeClr val="bg1"/>
                </a:solidFill>
              </a:defRPr>
            </a:lvl3pPr>
            <a:lvl4pPr marL="548640" indent="-283464">
              <a:lnSpc>
                <a:spcPct val="100000"/>
              </a:lnSpc>
              <a:buFont typeface="Arial" panose="020B0604020202020204" pitchFamily="34" charset="0"/>
              <a:buChar char="•"/>
              <a:defRPr sz="1600" spc="100">
                <a:solidFill>
                  <a:schemeClr val="bg1"/>
                </a:solidFill>
              </a:defRPr>
            </a:lvl4pPr>
            <a:lvl5pPr marL="825246" indent="-285750">
              <a:lnSpc>
                <a:spcPct val="100000"/>
              </a:lnSpc>
              <a:buFont typeface="Arial" panose="020B0604020202020204" pitchFamily="34" charset="0"/>
              <a:buChar char="•"/>
              <a:defRPr sz="1600" spc="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4526280" y="2807208"/>
            <a:ext cx="5870448" cy="3776472"/>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548640" indent="-283464">
              <a:lnSpc>
                <a:spcPct val="100000"/>
              </a:lnSpc>
              <a:defRPr sz="1600" spc="100">
                <a:solidFill>
                  <a:schemeClr val="bg1"/>
                </a:solidFill>
              </a:defRPr>
            </a:lvl4pPr>
            <a:lvl5pPr marL="822960" indent="-283464">
              <a:lnSpc>
                <a:spcPct val="100000"/>
              </a:lnSpc>
              <a:defRPr sz="1600" spc="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27B84AAD-AEFA-72DF-A9D3-B05DB73AA347}"/>
              </a:ext>
            </a:extLst>
          </p:cNvPr>
          <p:cNvCxnSpPr>
            <a:cxnSpLocks/>
          </p:cNvCxnSpPr>
          <p:nvPr userDrawn="1"/>
        </p:nvCxnSpPr>
        <p:spPr>
          <a:xfrm flipH="1" flipV="1">
            <a:off x="10390909" y="0"/>
            <a:ext cx="1801091" cy="56378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5647ABC-651C-24EE-FF93-479691A878C2}"/>
              </a:ext>
            </a:extLst>
          </p:cNvPr>
          <p:cNvCxnSpPr>
            <a:cxnSpLocks/>
          </p:cNvCxnSpPr>
          <p:nvPr userDrawn="1"/>
        </p:nvCxnSpPr>
        <p:spPr>
          <a:xfrm flipH="1" flipV="1">
            <a:off x="0" y="3641100"/>
            <a:ext cx="1269089" cy="32169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6D7635B1-52DB-F4F3-C150-16E791979B6B}"/>
              </a:ext>
            </a:extLst>
          </p:cNvPr>
          <p:cNvSpPr>
            <a:spLocks noGrp="1"/>
          </p:cNvSpPr>
          <p:nvPr>
            <p:ph type="ftr" sz="quarter" idx="18"/>
          </p:nvPr>
        </p:nvSpPr>
        <p:spPr/>
        <p:txBody>
          <a:bodyPr/>
          <a:lstStyle>
            <a:lvl1pPr>
              <a:defRPr>
                <a:solidFill>
                  <a:schemeClr val="bg1"/>
                </a:solidFill>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08041F66-3CED-607A-CBE9-57642C5CD5EE}"/>
              </a:ext>
            </a:extLst>
          </p:cNvPr>
          <p:cNvPicPr>
            <a:picLocks noChangeAspect="1"/>
          </p:cNvPicPr>
          <p:nvPr userDrawn="1"/>
        </p:nvPicPr>
        <p:blipFill>
          <a:blip r:embed="rId2"/>
          <a:stretch>
            <a:fillRect/>
          </a:stretch>
        </p:blipFill>
        <p:spPr>
          <a:xfrm>
            <a:off x="474895" y="6433142"/>
            <a:ext cx="1561463" cy="178827"/>
          </a:xfrm>
          <a:prstGeom prst="rect">
            <a:avLst/>
          </a:prstGeom>
        </p:spPr>
      </p:pic>
      <p:sp>
        <p:nvSpPr>
          <p:cNvPr id="10" name="Slide Number Placeholder 31">
            <a:extLst>
              <a:ext uri="{FF2B5EF4-FFF2-40B4-BE49-F238E27FC236}">
                <a16:creationId xmlns:a16="http://schemas.microsoft.com/office/drawing/2014/main" id="{E71F711B-7812-DF72-DF00-12FB35954AEB}"/>
              </a:ext>
            </a:extLst>
          </p:cNvPr>
          <p:cNvSpPr>
            <a:spLocks noGrp="1"/>
          </p:cNvSpPr>
          <p:nvPr>
            <p:ph type="sldNum" sz="quarter" idx="19"/>
          </p:nvPr>
        </p:nvSpPr>
        <p:spPr>
          <a:xfrm>
            <a:off x="10150763" y="6356350"/>
            <a:ext cx="1660237" cy="365125"/>
          </a:xfrm>
        </p:spPr>
        <p:txBody>
          <a:bodyPr/>
          <a:lstStyle>
            <a:lvl1pPr>
              <a:defRPr>
                <a:solidFill>
                  <a:schemeClr val="bg1"/>
                </a:solidFill>
              </a:defRPr>
            </a:lvl1pPr>
          </a:lstStyle>
          <a:p>
            <a:r>
              <a:rPr lang="en-US" b="1" cap="all"/>
              <a:t>Built for Your Business</a:t>
            </a:r>
            <a:endParaRPr lang="en-US" sz="1100" b="1" cap="all"/>
          </a:p>
        </p:txBody>
      </p:sp>
    </p:spTree>
    <p:extLst>
      <p:ext uri="{BB962C8B-B14F-4D97-AF65-F5344CB8AC3E}">
        <p14:creationId xmlns:p14="http://schemas.microsoft.com/office/powerpoint/2010/main" val="110850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endParaRPr lang="en-US"/>
          </a:p>
        </p:txBody>
      </p:sp>
      <p:sp>
        <p:nvSpPr>
          <p:cNvPr id="16" name="Title 15">
            <a:extLst>
              <a:ext uri="{FF2B5EF4-FFF2-40B4-BE49-F238E27FC236}">
                <a16:creationId xmlns:a16="http://schemas.microsoft.com/office/drawing/2014/main" id="{48883C19-EC0B-F5B5-3520-45CB80393EB2}"/>
              </a:ext>
            </a:extLst>
          </p:cNvPr>
          <p:cNvSpPr>
            <a:spLocks noGrp="1"/>
          </p:cNvSpPr>
          <p:nvPr>
            <p:ph type="title"/>
          </p:nvPr>
        </p:nvSpPr>
        <p:spPr>
          <a:xfrm>
            <a:off x="0" y="879635"/>
            <a:ext cx="8261729" cy="1639938"/>
          </a:xfrm>
          <a:custGeom>
            <a:avLst/>
            <a:gdLst>
              <a:gd name="connsiteX0" fmla="*/ 0 w 8353169"/>
              <a:gd name="connsiteY0" fmla="*/ 0 h 1639938"/>
              <a:gd name="connsiteX1" fmla="*/ 693683 w 8353169"/>
              <a:gd name="connsiteY1" fmla="*/ 0 h 1639938"/>
              <a:gd name="connsiteX2" fmla="*/ 826338 w 8353169"/>
              <a:gd name="connsiteY2" fmla="*/ 0 h 1639938"/>
              <a:gd name="connsiteX3" fmla="*/ 8353169 w 8353169"/>
              <a:gd name="connsiteY3" fmla="*/ 0 h 1639938"/>
              <a:gd name="connsiteX4" fmla="*/ 8049138 w 8353169"/>
              <a:gd name="connsiteY4" fmla="*/ 1639938 h 1639938"/>
              <a:gd name="connsiteX5" fmla="*/ 826338 w 8353169"/>
              <a:gd name="connsiteY5" fmla="*/ 1639938 h 1639938"/>
              <a:gd name="connsiteX6" fmla="*/ 693683 w 8353169"/>
              <a:gd name="connsiteY6" fmla="*/ 1639938 h 1639938"/>
              <a:gd name="connsiteX7" fmla="*/ 0 w 8353169"/>
              <a:gd name="connsiteY7" fmla="*/ 1639938 h 16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3169" h="1639938">
                <a:moveTo>
                  <a:pt x="0" y="0"/>
                </a:moveTo>
                <a:lnTo>
                  <a:pt x="693683" y="0"/>
                </a:lnTo>
                <a:lnTo>
                  <a:pt x="826338" y="0"/>
                </a:lnTo>
                <a:lnTo>
                  <a:pt x="8353169" y="0"/>
                </a:lnTo>
                <a:lnTo>
                  <a:pt x="8049138" y="1639938"/>
                </a:lnTo>
                <a:lnTo>
                  <a:pt x="826338" y="1639938"/>
                </a:lnTo>
                <a:lnTo>
                  <a:pt x="693683" y="1639938"/>
                </a:lnTo>
                <a:lnTo>
                  <a:pt x="0" y="1639938"/>
                </a:lnTo>
                <a:close/>
              </a:path>
            </a:pathLst>
          </a:custGeom>
          <a:solidFill>
            <a:srgbClr val="F26805"/>
          </a:solidFill>
        </p:spPr>
        <p:txBody>
          <a:bodyPr wrap="square" lIns="914400">
            <a:noAutofit/>
          </a:bodyPr>
          <a:lstStyle>
            <a:lvl1pPr>
              <a:defRPr sz="3600" cap="all" spc="3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3816" y="2907792"/>
            <a:ext cx="2952599" cy="1781642"/>
          </a:xfrm>
        </p:spPr>
        <p:txBody>
          <a:bodyPr>
            <a:normAutofit/>
          </a:bodyPr>
          <a:lstStyle>
            <a:lvl1pPr marL="0" indent="0" algn="l">
              <a:buNone/>
              <a:defRPr sz="1800" spc="10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745B022C-E8CF-07D5-65AC-D3D3D5CC77A3}"/>
              </a:ext>
            </a:extLst>
          </p:cNvPr>
          <p:cNvCxnSpPr>
            <a:cxnSpLocks/>
          </p:cNvCxnSpPr>
          <p:nvPr userDrawn="1"/>
        </p:nvCxnSpPr>
        <p:spPr>
          <a:xfrm flipH="1">
            <a:off x="3868615" y="0"/>
            <a:ext cx="1000226" cy="4036291"/>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2" name="Slide Number Placeholder 34">
            <a:extLst>
              <a:ext uri="{FF2B5EF4-FFF2-40B4-BE49-F238E27FC236}">
                <a16:creationId xmlns:a16="http://schemas.microsoft.com/office/drawing/2014/main" id="{1741274B-95C4-5CED-3812-87A9CCC3D5F3}"/>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4" name="Picture 3">
            <a:extLst>
              <a:ext uri="{FF2B5EF4-FFF2-40B4-BE49-F238E27FC236}">
                <a16:creationId xmlns:a16="http://schemas.microsoft.com/office/drawing/2014/main" id="{D1B36CC5-D33E-C4A1-91DF-1BE17650A154}"/>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329104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endParaRPr lang="en-US"/>
          </a:p>
        </p:txBody>
      </p:sp>
      <p:sp>
        <p:nvSpPr>
          <p:cNvPr id="16" name="Title 15">
            <a:extLst>
              <a:ext uri="{FF2B5EF4-FFF2-40B4-BE49-F238E27FC236}">
                <a16:creationId xmlns:a16="http://schemas.microsoft.com/office/drawing/2014/main" id="{48883C19-EC0B-F5B5-3520-45CB80393EB2}"/>
              </a:ext>
            </a:extLst>
          </p:cNvPr>
          <p:cNvSpPr>
            <a:spLocks noGrp="1"/>
          </p:cNvSpPr>
          <p:nvPr>
            <p:ph type="title"/>
          </p:nvPr>
        </p:nvSpPr>
        <p:spPr>
          <a:xfrm>
            <a:off x="0" y="879635"/>
            <a:ext cx="8261729" cy="1639938"/>
          </a:xfrm>
          <a:custGeom>
            <a:avLst/>
            <a:gdLst>
              <a:gd name="connsiteX0" fmla="*/ 0 w 8353169"/>
              <a:gd name="connsiteY0" fmla="*/ 0 h 1639938"/>
              <a:gd name="connsiteX1" fmla="*/ 693683 w 8353169"/>
              <a:gd name="connsiteY1" fmla="*/ 0 h 1639938"/>
              <a:gd name="connsiteX2" fmla="*/ 826338 w 8353169"/>
              <a:gd name="connsiteY2" fmla="*/ 0 h 1639938"/>
              <a:gd name="connsiteX3" fmla="*/ 8353169 w 8353169"/>
              <a:gd name="connsiteY3" fmla="*/ 0 h 1639938"/>
              <a:gd name="connsiteX4" fmla="*/ 8049138 w 8353169"/>
              <a:gd name="connsiteY4" fmla="*/ 1639938 h 1639938"/>
              <a:gd name="connsiteX5" fmla="*/ 826338 w 8353169"/>
              <a:gd name="connsiteY5" fmla="*/ 1639938 h 1639938"/>
              <a:gd name="connsiteX6" fmla="*/ 693683 w 8353169"/>
              <a:gd name="connsiteY6" fmla="*/ 1639938 h 1639938"/>
              <a:gd name="connsiteX7" fmla="*/ 0 w 8353169"/>
              <a:gd name="connsiteY7" fmla="*/ 1639938 h 16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3169" h="1639938">
                <a:moveTo>
                  <a:pt x="0" y="0"/>
                </a:moveTo>
                <a:lnTo>
                  <a:pt x="693683" y="0"/>
                </a:lnTo>
                <a:lnTo>
                  <a:pt x="826338" y="0"/>
                </a:lnTo>
                <a:lnTo>
                  <a:pt x="8353169" y="0"/>
                </a:lnTo>
                <a:lnTo>
                  <a:pt x="8049138" y="1639938"/>
                </a:lnTo>
                <a:lnTo>
                  <a:pt x="826338" y="1639938"/>
                </a:lnTo>
                <a:lnTo>
                  <a:pt x="693683" y="1639938"/>
                </a:lnTo>
                <a:lnTo>
                  <a:pt x="0" y="1639938"/>
                </a:lnTo>
                <a:close/>
              </a:path>
            </a:pathLst>
          </a:custGeom>
          <a:solidFill>
            <a:schemeClr val="tx2">
              <a:lumMod val="60000"/>
              <a:lumOff val="40000"/>
            </a:schemeClr>
          </a:solidFill>
        </p:spPr>
        <p:txBody>
          <a:bodyPr wrap="square" lIns="914400">
            <a:noAutofit/>
          </a:bodyPr>
          <a:lstStyle>
            <a:lvl1pPr>
              <a:defRPr sz="3600" cap="all" spc="3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3816" y="2907792"/>
            <a:ext cx="2952599" cy="1781642"/>
          </a:xfrm>
        </p:spPr>
        <p:txBody>
          <a:bodyPr>
            <a:normAutofit/>
          </a:bodyPr>
          <a:lstStyle>
            <a:lvl1pPr marL="0" indent="0" algn="l">
              <a:buNone/>
              <a:defRPr sz="1800" spc="100" baseline="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745B022C-E8CF-07D5-65AC-D3D3D5CC77A3}"/>
              </a:ext>
            </a:extLst>
          </p:cNvPr>
          <p:cNvCxnSpPr>
            <a:cxnSpLocks/>
          </p:cNvCxnSpPr>
          <p:nvPr userDrawn="1"/>
        </p:nvCxnSpPr>
        <p:spPr>
          <a:xfrm flipH="1">
            <a:off x="3868615" y="0"/>
            <a:ext cx="1000226" cy="4036291"/>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2" name="Slide Number Placeholder 34">
            <a:extLst>
              <a:ext uri="{FF2B5EF4-FFF2-40B4-BE49-F238E27FC236}">
                <a16:creationId xmlns:a16="http://schemas.microsoft.com/office/drawing/2014/main" id="{1741274B-95C4-5CED-3812-87A9CCC3D5F3}"/>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4" name="Picture 3">
            <a:extLst>
              <a:ext uri="{FF2B5EF4-FFF2-40B4-BE49-F238E27FC236}">
                <a16:creationId xmlns:a16="http://schemas.microsoft.com/office/drawing/2014/main" id="{D1B36CC5-D33E-C4A1-91DF-1BE17650A154}"/>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3408581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losin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8883C19-EC0B-F5B5-3520-45CB80393EB2}"/>
              </a:ext>
            </a:extLst>
          </p:cNvPr>
          <p:cNvSpPr>
            <a:spLocks noGrp="1"/>
          </p:cNvSpPr>
          <p:nvPr>
            <p:ph type="title"/>
          </p:nvPr>
        </p:nvSpPr>
        <p:spPr>
          <a:xfrm>
            <a:off x="0" y="879635"/>
            <a:ext cx="8261729" cy="912220"/>
          </a:xfrm>
          <a:custGeom>
            <a:avLst/>
            <a:gdLst>
              <a:gd name="connsiteX0" fmla="*/ 0 w 8353169"/>
              <a:gd name="connsiteY0" fmla="*/ 0 h 1639938"/>
              <a:gd name="connsiteX1" fmla="*/ 693683 w 8353169"/>
              <a:gd name="connsiteY1" fmla="*/ 0 h 1639938"/>
              <a:gd name="connsiteX2" fmla="*/ 826338 w 8353169"/>
              <a:gd name="connsiteY2" fmla="*/ 0 h 1639938"/>
              <a:gd name="connsiteX3" fmla="*/ 8353169 w 8353169"/>
              <a:gd name="connsiteY3" fmla="*/ 0 h 1639938"/>
              <a:gd name="connsiteX4" fmla="*/ 8049138 w 8353169"/>
              <a:gd name="connsiteY4" fmla="*/ 1639938 h 1639938"/>
              <a:gd name="connsiteX5" fmla="*/ 826338 w 8353169"/>
              <a:gd name="connsiteY5" fmla="*/ 1639938 h 1639938"/>
              <a:gd name="connsiteX6" fmla="*/ 693683 w 8353169"/>
              <a:gd name="connsiteY6" fmla="*/ 1639938 h 1639938"/>
              <a:gd name="connsiteX7" fmla="*/ 0 w 8353169"/>
              <a:gd name="connsiteY7" fmla="*/ 1639938 h 16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3169" h="1639938">
                <a:moveTo>
                  <a:pt x="0" y="0"/>
                </a:moveTo>
                <a:lnTo>
                  <a:pt x="693683" y="0"/>
                </a:lnTo>
                <a:lnTo>
                  <a:pt x="826338" y="0"/>
                </a:lnTo>
                <a:lnTo>
                  <a:pt x="8353169" y="0"/>
                </a:lnTo>
                <a:lnTo>
                  <a:pt x="8049138" y="1639938"/>
                </a:lnTo>
                <a:lnTo>
                  <a:pt x="826338" y="1639938"/>
                </a:lnTo>
                <a:lnTo>
                  <a:pt x="693683" y="1639938"/>
                </a:lnTo>
                <a:lnTo>
                  <a:pt x="0" y="1639938"/>
                </a:lnTo>
                <a:close/>
              </a:path>
            </a:pathLst>
          </a:custGeom>
          <a:solidFill>
            <a:schemeClr val="tx2">
              <a:lumMod val="60000"/>
              <a:lumOff val="40000"/>
            </a:schemeClr>
          </a:solidFill>
        </p:spPr>
        <p:txBody>
          <a:bodyPr wrap="square" lIns="914400">
            <a:noAutofit/>
          </a:bodyPr>
          <a:lstStyle>
            <a:lvl1pPr>
              <a:defRPr sz="2400" cap="all" spc="300" baseline="0">
                <a:solidFill>
                  <a:schemeClr val="bg1"/>
                </a:solidFill>
                <a:latin typeface="Segoe Pro Display Semibold" panose="020B07020405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3816" y="2907792"/>
            <a:ext cx="2952599" cy="1781642"/>
          </a:xfrm>
        </p:spPr>
        <p:txBody>
          <a:bodyPr>
            <a:normAutofit/>
          </a:bodyPr>
          <a:lstStyle>
            <a:lvl1pPr marL="0" indent="0" algn="l">
              <a:buNone/>
              <a:defRPr sz="1800" spc="100" baseline="0">
                <a:solidFill>
                  <a:schemeClr val="tx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745B022C-E8CF-07D5-65AC-D3D3D5CC77A3}"/>
              </a:ext>
            </a:extLst>
          </p:cNvPr>
          <p:cNvCxnSpPr>
            <a:cxnSpLocks/>
          </p:cNvCxnSpPr>
          <p:nvPr userDrawn="1"/>
        </p:nvCxnSpPr>
        <p:spPr>
          <a:xfrm flipH="1">
            <a:off x="3868615" y="0"/>
            <a:ext cx="1000226" cy="4036291"/>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2" name="Slide Number Placeholder 34">
            <a:extLst>
              <a:ext uri="{FF2B5EF4-FFF2-40B4-BE49-F238E27FC236}">
                <a16:creationId xmlns:a16="http://schemas.microsoft.com/office/drawing/2014/main" id="{1741274B-95C4-5CED-3812-87A9CCC3D5F3}"/>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4" name="Picture 3">
            <a:extLst>
              <a:ext uri="{FF2B5EF4-FFF2-40B4-BE49-F238E27FC236}">
                <a16:creationId xmlns:a16="http://schemas.microsoft.com/office/drawing/2014/main" id="{D1B36CC5-D33E-C4A1-91DF-1BE17650A154}"/>
              </a:ext>
            </a:extLst>
          </p:cNvPr>
          <p:cNvPicPr>
            <a:picLocks noChangeAspect="1"/>
          </p:cNvPicPr>
          <p:nvPr userDrawn="1"/>
        </p:nvPicPr>
        <p:blipFill>
          <a:blip r:embed="rId2"/>
          <a:stretch>
            <a:fillRect/>
          </a:stretch>
        </p:blipFill>
        <p:spPr>
          <a:xfrm>
            <a:off x="459509" y="6417399"/>
            <a:ext cx="1581728" cy="243026"/>
          </a:xfrm>
          <a:prstGeom prst="rect">
            <a:avLst/>
          </a:prstGeom>
        </p:spPr>
      </p:pic>
      <p:sp>
        <p:nvSpPr>
          <p:cNvPr id="5" name="TextBox 4">
            <a:extLst>
              <a:ext uri="{FF2B5EF4-FFF2-40B4-BE49-F238E27FC236}">
                <a16:creationId xmlns:a16="http://schemas.microsoft.com/office/drawing/2014/main" id="{4361D46B-BAF2-E6B0-DBDD-AA09FC337431}"/>
              </a:ext>
            </a:extLst>
          </p:cNvPr>
          <p:cNvSpPr txBox="1"/>
          <p:nvPr userDrawn="1"/>
        </p:nvSpPr>
        <p:spPr>
          <a:xfrm>
            <a:off x="4692073" y="2041236"/>
            <a:ext cx="7118926" cy="369332"/>
          </a:xfrm>
          <a:prstGeom prst="rect">
            <a:avLst/>
          </a:prstGeom>
          <a:noFill/>
        </p:spPr>
        <p:txBody>
          <a:bodyPr wrap="square" rtlCol="0">
            <a:spAutoFit/>
          </a:bodyPr>
          <a:lstStyle/>
          <a:p>
            <a:endParaRPr lang="en-US">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F57F813-2604-CF6E-02BB-229B37DE599B}"/>
              </a:ext>
            </a:extLst>
          </p:cNvPr>
          <p:cNvSpPr txBox="1"/>
          <p:nvPr userDrawn="1"/>
        </p:nvSpPr>
        <p:spPr>
          <a:xfrm>
            <a:off x="4546121" y="2041236"/>
            <a:ext cx="7264878" cy="4247317"/>
          </a:xfrm>
          <a:prstGeom prst="rect">
            <a:avLst/>
          </a:prstGeom>
          <a:noFill/>
        </p:spPr>
        <p:txBody>
          <a:bodyPr wrap="square" rtlCol="0">
            <a:spAutoFit/>
          </a:bodyPr>
          <a:lstStyle/>
          <a:p>
            <a:r>
              <a:rPr lang="en-US">
                <a:latin typeface="Segoe UI Light" panose="020B0502040204020203" pitchFamily="34" charset="0"/>
                <a:cs typeface="Segoe UI Light" panose="020B0502040204020203" pitchFamily="34" charset="0"/>
              </a:rPr>
              <a:t>.</a:t>
            </a: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a:p>
            <a:endParaRPr lang="en-US">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8280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42D6-58D1-4DCA-66E9-EC8A86BD1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2318F-8008-A729-8CF5-C4708682E8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F53B5-38F2-878B-A321-3EC0ECC7B294}"/>
              </a:ext>
            </a:extLst>
          </p:cNvPr>
          <p:cNvSpPr>
            <a:spLocks noGrp="1"/>
          </p:cNvSpPr>
          <p:nvPr>
            <p:ph type="dt" sz="half" idx="10"/>
          </p:nvPr>
        </p:nvSpPr>
        <p:spPr/>
        <p:txBody>
          <a:bodyPr/>
          <a:lstStyle/>
          <a:p>
            <a:fld id="{18416551-2A35-4DF6-BBE9-9971DE5567B9}" type="datetimeFigureOut">
              <a:rPr lang="en-US" smtClean="0"/>
              <a:t>5/12/2026</a:t>
            </a:fld>
            <a:endParaRPr lang="en-US"/>
          </a:p>
        </p:txBody>
      </p:sp>
      <p:sp>
        <p:nvSpPr>
          <p:cNvPr id="5" name="Footer Placeholder 4">
            <a:extLst>
              <a:ext uri="{FF2B5EF4-FFF2-40B4-BE49-F238E27FC236}">
                <a16:creationId xmlns:a16="http://schemas.microsoft.com/office/drawing/2014/main" id="{7AE14D2E-9C35-FF93-4F8A-DF2423A55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B25B3-7EE1-0BDE-5F18-232CE1A43611}"/>
              </a:ext>
            </a:extLst>
          </p:cNvPr>
          <p:cNvSpPr>
            <a:spLocks noGrp="1"/>
          </p:cNvSpPr>
          <p:nvPr>
            <p:ph type="sldNum" sz="quarter" idx="12"/>
          </p:nvPr>
        </p:nvSpPr>
        <p:spPr/>
        <p:txBody>
          <a:bodyPr/>
          <a:lstStyle/>
          <a:p>
            <a:fld id="{92128022-9E58-40D0-AA13-A3B1DECD046C}" type="slidenum">
              <a:rPr lang="en-US" smtClean="0"/>
              <a:t>‹#›</a:t>
            </a:fld>
            <a:endParaRPr lang="en-US"/>
          </a:p>
        </p:txBody>
      </p:sp>
    </p:spTree>
    <p:extLst>
      <p:ext uri="{BB962C8B-B14F-4D97-AF65-F5344CB8AC3E}">
        <p14:creationId xmlns:p14="http://schemas.microsoft.com/office/powerpoint/2010/main" val="365749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1866901" y="996125"/>
            <a:ext cx="8477747" cy="745212"/>
          </a:xfrm>
        </p:spPr>
        <p:txBody>
          <a:bodyPr/>
          <a:lstStyle>
            <a:lvl1pPr algn="ctr">
              <a:defRPr sz="3600"/>
            </a:lvl1pPr>
          </a:lstStyle>
          <a:p>
            <a:r>
              <a:rPr lang="en-US"/>
              <a:t>Click To Edit Master Title Style</a:t>
            </a:r>
          </a:p>
        </p:txBody>
      </p:sp>
      <p:cxnSp>
        <p:nvCxnSpPr>
          <p:cNvPr id="6" name="Straight Connector 5">
            <a:extLst>
              <a:ext uri="{FF2B5EF4-FFF2-40B4-BE49-F238E27FC236}">
                <a16:creationId xmlns:a16="http://schemas.microsoft.com/office/drawing/2014/main" id="{186F2106-F1AD-EC48-8065-4BEB964FAD35}"/>
              </a:ext>
            </a:extLst>
          </p:cNvPr>
          <p:cNvCxnSpPr>
            <a:cxnSpLocks/>
          </p:cNvCxnSpPr>
          <p:nvPr userDrawn="1"/>
        </p:nvCxnSpPr>
        <p:spPr>
          <a:xfrm>
            <a:off x="740538" y="6143625"/>
            <a:ext cx="107109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F4CE5294-69E0-EF0B-8A04-E490F61B7229}"/>
              </a:ext>
            </a:extLst>
          </p:cNvPr>
          <p:cNvPicPr>
            <a:picLocks noChangeAspect="1"/>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0" y="56"/>
            <a:ext cx="7772400" cy="1091362"/>
          </a:xfrm>
          <a:prstGeom prst="rect">
            <a:avLst/>
          </a:prstGeom>
        </p:spPr>
      </p:pic>
    </p:spTree>
    <p:extLst>
      <p:ext uri="{BB962C8B-B14F-4D97-AF65-F5344CB8AC3E}">
        <p14:creationId xmlns:p14="http://schemas.microsoft.com/office/powerpoint/2010/main" val="102282975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411815-04EC-3B42-4164-952C53388853}"/>
              </a:ext>
            </a:extLst>
          </p:cNvPr>
          <p:cNvCxnSpPr>
            <a:cxnSpLocks/>
          </p:cNvCxnSpPr>
          <p:nvPr userDrawn="1"/>
        </p:nvCxnSpPr>
        <p:spPr>
          <a:xfrm flipV="1">
            <a:off x="4525226" y="0"/>
            <a:ext cx="826338" cy="3452747"/>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32" name="Title 31">
            <a:extLst>
              <a:ext uri="{FF2B5EF4-FFF2-40B4-BE49-F238E27FC236}">
                <a16:creationId xmlns:a16="http://schemas.microsoft.com/office/drawing/2014/main" id="{F6C27894-E7FC-B60E-EF80-41F0D47C64FC}"/>
              </a:ext>
            </a:extLst>
          </p:cNvPr>
          <p:cNvSpPr>
            <a:spLocks noGrp="1"/>
          </p:cNvSpPr>
          <p:nvPr>
            <p:ph type="ctrTitle"/>
          </p:nvPr>
        </p:nvSpPr>
        <p:spPr>
          <a:xfrm>
            <a:off x="0" y="82468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F26805"/>
          </a:solidFill>
        </p:spPr>
        <p:txBody>
          <a:bodyPr wrap="square" lIns="914400" anchor="ctr">
            <a:noAutofit/>
          </a:bodyPr>
          <a:lstStyle>
            <a:lvl1pPr algn="l">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850392" y="2770632"/>
            <a:ext cx="3383280" cy="3539265"/>
          </a:xfrm>
        </p:spPr>
        <p:txBody>
          <a:bodyPr>
            <a:normAutofit/>
          </a:bodyPr>
          <a:lstStyle>
            <a:lvl1pPr marL="0" indent="0" algn="l">
              <a:lnSpc>
                <a:spcPct val="100000"/>
              </a:lnSpc>
              <a:buNone/>
              <a:defRPr sz="1800" spc="100" baseline="0">
                <a:solidFill>
                  <a:schemeClr val="tx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Picture Placeholder 30">
            <a:extLst>
              <a:ext uri="{FF2B5EF4-FFF2-40B4-BE49-F238E27FC236}">
                <a16:creationId xmlns:a16="http://schemas.microsoft.com/office/drawing/2014/main" id="{665CDB64-A6D6-6F40-CFD6-29E72D8ABDC2}"/>
              </a:ext>
            </a:extLst>
          </p:cNvPr>
          <p:cNvSpPr>
            <a:spLocks noGrp="1"/>
          </p:cNvSpPr>
          <p:nvPr>
            <p:ph type="pic" sz="quarter" idx="13"/>
          </p:nvPr>
        </p:nvSpPr>
        <p:spPr>
          <a:xfrm>
            <a:off x="4315032" y="0"/>
            <a:ext cx="7876033" cy="6858000"/>
          </a:xfrm>
          <a:custGeom>
            <a:avLst/>
            <a:gdLst>
              <a:gd name="connsiteX0" fmla="*/ 1579547 w 7876033"/>
              <a:gd name="connsiteY0" fmla="*/ 0 h 6858000"/>
              <a:gd name="connsiteX1" fmla="*/ 7876033 w 7876033"/>
              <a:gd name="connsiteY1" fmla="*/ 0 h 6858000"/>
              <a:gd name="connsiteX2" fmla="*/ 7876033 w 7876033"/>
              <a:gd name="connsiteY2" fmla="*/ 6858000 h 6858000"/>
              <a:gd name="connsiteX3" fmla="*/ 0 w 7876033"/>
              <a:gd name="connsiteY3" fmla="*/ 6858000 h 6858000"/>
              <a:gd name="connsiteX4" fmla="*/ 1013709 w 7876033"/>
              <a:gd name="connsiteY4" fmla="*/ 2456730 h 6858000"/>
              <a:gd name="connsiteX5" fmla="*/ 2519005 w 7876033"/>
              <a:gd name="connsiteY5" fmla="*/ 2456730 h 6858000"/>
              <a:gd name="connsiteX6" fmla="*/ 2927016 w 7876033"/>
              <a:gd name="connsiteY6" fmla="*/ 824686 h 6858000"/>
              <a:gd name="connsiteX7" fmla="*/ 1389604 w 7876033"/>
              <a:gd name="connsiteY7" fmla="*/ 824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6033" h="6858000">
                <a:moveTo>
                  <a:pt x="1579547" y="0"/>
                </a:moveTo>
                <a:lnTo>
                  <a:pt x="7876033" y="0"/>
                </a:lnTo>
                <a:lnTo>
                  <a:pt x="7876033" y="6858000"/>
                </a:lnTo>
                <a:lnTo>
                  <a:pt x="0" y="6858000"/>
                </a:lnTo>
                <a:lnTo>
                  <a:pt x="1013709" y="2456730"/>
                </a:lnTo>
                <a:lnTo>
                  <a:pt x="2519005" y="2456730"/>
                </a:lnTo>
                <a:lnTo>
                  <a:pt x="2927016" y="824686"/>
                </a:lnTo>
                <a:lnTo>
                  <a:pt x="1389604" y="824686"/>
                </a:lnTo>
                <a:close/>
              </a:path>
            </a:pathLst>
          </a:custGeom>
        </p:spPr>
        <p:txBody>
          <a:bodyPr wrap="square" anchor="t">
            <a:noAutofit/>
          </a:bodyPr>
          <a:lstStyle>
            <a:lvl1pPr marL="0" indent="0" algn="ctr">
              <a:buNone/>
              <a:defRPr/>
            </a:lvl1pPr>
          </a:lstStyle>
          <a:p>
            <a:endParaRPr lang="en-US"/>
          </a:p>
        </p:txBody>
      </p:sp>
      <p:sp>
        <p:nvSpPr>
          <p:cNvPr id="34" name="Footer Placeholder 33">
            <a:extLst>
              <a:ext uri="{FF2B5EF4-FFF2-40B4-BE49-F238E27FC236}">
                <a16:creationId xmlns:a16="http://schemas.microsoft.com/office/drawing/2014/main" id="{66C42DAA-CA98-405C-5B3D-03942AF608E3}"/>
              </a:ext>
            </a:extLst>
          </p:cNvPr>
          <p:cNvSpPr>
            <a:spLocks noGrp="1"/>
          </p:cNvSpPr>
          <p:nvPr>
            <p:ph type="ftr" sz="quarter" idx="15"/>
          </p:nvPr>
        </p:nvSpPr>
        <p:spPr/>
        <p:txBody>
          <a:bodyPr/>
          <a:lstStyle>
            <a:lvl1pPr>
              <a:defRPr>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sp>
        <p:nvSpPr>
          <p:cNvPr id="35" name="Slide Number Placeholder 34">
            <a:extLst>
              <a:ext uri="{FF2B5EF4-FFF2-40B4-BE49-F238E27FC236}">
                <a16:creationId xmlns:a16="http://schemas.microsoft.com/office/drawing/2014/main" id="{04230E47-E1DF-D844-BA20-327CF9A268F9}"/>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4" name="Picture 3">
            <a:extLst>
              <a:ext uri="{FF2B5EF4-FFF2-40B4-BE49-F238E27FC236}">
                <a16:creationId xmlns:a16="http://schemas.microsoft.com/office/drawing/2014/main" id="{BD1CF4A4-0E85-F01E-561D-E3089C388914}"/>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411815-04EC-3B42-4164-952C53388853}"/>
              </a:ext>
            </a:extLst>
          </p:cNvPr>
          <p:cNvCxnSpPr>
            <a:cxnSpLocks/>
          </p:cNvCxnSpPr>
          <p:nvPr userDrawn="1"/>
        </p:nvCxnSpPr>
        <p:spPr>
          <a:xfrm flipV="1">
            <a:off x="4917057" y="0"/>
            <a:ext cx="434507" cy="1742536"/>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32" name="Title 31">
            <a:extLst>
              <a:ext uri="{FF2B5EF4-FFF2-40B4-BE49-F238E27FC236}">
                <a16:creationId xmlns:a16="http://schemas.microsoft.com/office/drawing/2014/main" id="{F6C27894-E7FC-B60E-EF80-41F0D47C64FC}"/>
              </a:ext>
            </a:extLst>
          </p:cNvPr>
          <p:cNvSpPr>
            <a:spLocks noGrp="1"/>
          </p:cNvSpPr>
          <p:nvPr>
            <p:ph type="ctrTitle"/>
          </p:nvPr>
        </p:nvSpPr>
        <p:spPr>
          <a:xfrm>
            <a:off x="0" y="82468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F26805"/>
          </a:solidFill>
        </p:spPr>
        <p:txBody>
          <a:bodyPr wrap="square" lIns="914400" anchor="ctr">
            <a:noAutofit/>
          </a:bodyPr>
          <a:lstStyle>
            <a:lvl1pPr algn="l">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850392" y="2770632"/>
            <a:ext cx="3383280" cy="3539265"/>
          </a:xfrm>
        </p:spPr>
        <p:txBody>
          <a:bodyPr>
            <a:normAutofit/>
          </a:bodyPr>
          <a:lstStyle>
            <a:lvl1pPr marL="0" indent="0" algn="l">
              <a:lnSpc>
                <a:spcPct val="100000"/>
              </a:lnSpc>
              <a:buNone/>
              <a:defRPr sz="1800" spc="100" baseline="0">
                <a:solidFill>
                  <a:schemeClr val="tx2"/>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Picture Placeholder 30">
            <a:extLst>
              <a:ext uri="{FF2B5EF4-FFF2-40B4-BE49-F238E27FC236}">
                <a16:creationId xmlns:a16="http://schemas.microsoft.com/office/drawing/2014/main" id="{665CDB64-A6D6-6F40-CFD6-29E72D8ABDC2}"/>
              </a:ext>
            </a:extLst>
          </p:cNvPr>
          <p:cNvSpPr>
            <a:spLocks noGrp="1"/>
          </p:cNvSpPr>
          <p:nvPr>
            <p:ph type="pic" sz="quarter" idx="13"/>
          </p:nvPr>
        </p:nvSpPr>
        <p:spPr>
          <a:xfrm>
            <a:off x="4315032" y="0"/>
            <a:ext cx="7876033" cy="6858000"/>
          </a:xfrm>
          <a:custGeom>
            <a:avLst/>
            <a:gdLst>
              <a:gd name="connsiteX0" fmla="*/ 1579547 w 7876033"/>
              <a:gd name="connsiteY0" fmla="*/ 0 h 6858000"/>
              <a:gd name="connsiteX1" fmla="*/ 7876033 w 7876033"/>
              <a:gd name="connsiteY1" fmla="*/ 0 h 6858000"/>
              <a:gd name="connsiteX2" fmla="*/ 7876033 w 7876033"/>
              <a:gd name="connsiteY2" fmla="*/ 6858000 h 6858000"/>
              <a:gd name="connsiteX3" fmla="*/ 0 w 7876033"/>
              <a:gd name="connsiteY3" fmla="*/ 6858000 h 6858000"/>
              <a:gd name="connsiteX4" fmla="*/ 1013709 w 7876033"/>
              <a:gd name="connsiteY4" fmla="*/ 2456730 h 6858000"/>
              <a:gd name="connsiteX5" fmla="*/ 2519005 w 7876033"/>
              <a:gd name="connsiteY5" fmla="*/ 2456730 h 6858000"/>
              <a:gd name="connsiteX6" fmla="*/ 2927016 w 7876033"/>
              <a:gd name="connsiteY6" fmla="*/ 824686 h 6858000"/>
              <a:gd name="connsiteX7" fmla="*/ 1389604 w 7876033"/>
              <a:gd name="connsiteY7" fmla="*/ 824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6033" h="6858000">
                <a:moveTo>
                  <a:pt x="1579547" y="0"/>
                </a:moveTo>
                <a:lnTo>
                  <a:pt x="7876033" y="0"/>
                </a:lnTo>
                <a:lnTo>
                  <a:pt x="7876033" y="6858000"/>
                </a:lnTo>
                <a:lnTo>
                  <a:pt x="0" y="6858000"/>
                </a:lnTo>
                <a:lnTo>
                  <a:pt x="1013709" y="2456730"/>
                </a:lnTo>
                <a:lnTo>
                  <a:pt x="2519005" y="2456730"/>
                </a:lnTo>
                <a:lnTo>
                  <a:pt x="2927016" y="824686"/>
                </a:lnTo>
                <a:lnTo>
                  <a:pt x="1389604" y="824686"/>
                </a:lnTo>
                <a:close/>
              </a:path>
            </a:pathLst>
          </a:custGeom>
        </p:spPr>
        <p:txBody>
          <a:bodyPr wrap="square" anchor="t">
            <a:noAutofit/>
          </a:bodyPr>
          <a:lstStyle>
            <a:lvl1pPr marL="0" indent="0" algn="ctr">
              <a:buNone/>
              <a:defRPr/>
            </a:lvl1pPr>
          </a:lstStyle>
          <a:p>
            <a:endParaRPr lang="en-US"/>
          </a:p>
        </p:txBody>
      </p:sp>
      <p:sp>
        <p:nvSpPr>
          <p:cNvPr id="34" name="Footer Placeholder 33">
            <a:extLst>
              <a:ext uri="{FF2B5EF4-FFF2-40B4-BE49-F238E27FC236}">
                <a16:creationId xmlns:a16="http://schemas.microsoft.com/office/drawing/2014/main" id="{66C42DAA-CA98-405C-5B3D-03942AF608E3}"/>
              </a:ext>
            </a:extLst>
          </p:cNvPr>
          <p:cNvSpPr>
            <a:spLocks noGrp="1"/>
          </p:cNvSpPr>
          <p:nvPr>
            <p:ph type="ftr" sz="quarter" idx="15"/>
          </p:nvPr>
        </p:nvSpPr>
        <p:spPr/>
        <p:txBody>
          <a:bodyPr/>
          <a:lstStyle>
            <a:lvl1pPr>
              <a:defRPr>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sp>
        <p:nvSpPr>
          <p:cNvPr id="35" name="Slide Number Placeholder 34">
            <a:extLst>
              <a:ext uri="{FF2B5EF4-FFF2-40B4-BE49-F238E27FC236}">
                <a16:creationId xmlns:a16="http://schemas.microsoft.com/office/drawing/2014/main" id="{04230E47-E1DF-D844-BA20-327CF9A268F9}"/>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4" name="Picture 3">
            <a:extLst>
              <a:ext uri="{FF2B5EF4-FFF2-40B4-BE49-F238E27FC236}">
                <a16:creationId xmlns:a16="http://schemas.microsoft.com/office/drawing/2014/main" id="{BD1CF4A4-0E85-F01E-561D-E3089C388914}"/>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1586885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DAAD1A05-EA94-DECA-8016-0944B51494F4}"/>
              </a:ext>
            </a:extLst>
          </p:cNvPr>
          <p:cNvSpPr>
            <a:spLocks noGrp="1"/>
          </p:cNvSpPr>
          <p:nvPr>
            <p:ph type="pic" sz="quarter" idx="10"/>
          </p:nvPr>
        </p:nvSpPr>
        <p:spPr>
          <a:xfrm>
            <a:off x="796004" y="0"/>
            <a:ext cx="10585637" cy="6858000"/>
          </a:xfrm>
          <a:custGeom>
            <a:avLst/>
            <a:gdLst>
              <a:gd name="connsiteX0" fmla="*/ 0 w 10585637"/>
              <a:gd name="connsiteY0" fmla="*/ 0 h 6858000"/>
              <a:gd name="connsiteX1" fmla="*/ 8457914 w 10585637"/>
              <a:gd name="connsiteY1" fmla="*/ 0 h 6858000"/>
              <a:gd name="connsiteX2" fmla="*/ 10585637 w 10585637"/>
              <a:gd name="connsiteY2" fmla="*/ 6858000 h 6858000"/>
              <a:gd name="connsiteX3" fmla="*/ 2134498 w 10585637"/>
              <a:gd name="connsiteY3" fmla="*/ 6858000 h 6858000"/>
              <a:gd name="connsiteX4" fmla="*/ 0 w 10585637"/>
              <a:gd name="connsiteY4" fmla="*/ 14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637" h="6858000">
                <a:moveTo>
                  <a:pt x="0" y="0"/>
                </a:moveTo>
                <a:lnTo>
                  <a:pt x="8457914" y="0"/>
                </a:lnTo>
                <a:lnTo>
                  <a:pt x="10585637" y="6858000"/>
                </a:lnTo>
                <a:lnTo>
                  <a:pt x="2134498" y="6858000"/>
                </a:lnTo>
                <a:lnTo>
                  <a:pt x="0" y="14700"/>
                </a:lnTo>
                <a:close/>
              </a:path>
            </a:pathLst>
          </a:custGeom>
        </p:spPr>
        <p:txBody>
          <a:bodyPr wrap="square">
            <a:noAutofit/>
          </a:bodyPr>
          <a:lstStyle>
            <a:lvl1pPr marL="0" indent="0">
              <a:buNone/>
              <a:defRPr/>
            </a:lvl1pPr>
          </a:lstStyle>
          <a:p>
            <a:endParaRPr lang="en-US"/>
          </a:p>
        </p:txBody>
      </p:sp>
      <p:sp>
        <p:nvSpPr>
          <p:cNvPr id="32" name="Title 31">
            <a:extLst>
              <a:ext uri="{FF2B5EF4-FFF2-40B4-BE49-F238E27FC236}">
                <a16:creationId xmlns:a16="http://schemas.microsoft.com/office/drawing/2014/main" id="{793E3242-AD58-8F66-E664-E86E45BAD887}"/>
              </a:ext>
            </a:extLst>
          </p:cNvPr>
          <p:cNvSpPr>
            <a:spLocks noGrp="1"/>
          </p:cNvSpPr>
          <p:nvPr>
            <p:ph type="title"/>
          </p:nvPr>
        </p:nvSpPr>
        <p:spPr>
          <a:xfrm>
            <a:off x="498764" y="2612978"/>
            <a:ext cx="11222181" cy="1632044"/>
          </a:xfrm>
          <a:custGeom>
            <a:avLst/>
            <a:gdLst>
              <a:gd name="connsiteX0" fmla="*/ 0 w 11222181"/>
              <a:gd name="connsiteY0" fmla="*/ 0 h 1632044"/>
              <a:gd name="connsiteX1" fmla="*/ 10725289 w 11222181"/>
              <a:gd name="connsiteY1" fmla="*/ 0 h 1632044"/>
              <a:gd name="connsiteX2" fmla="*/ 11222181 w 11222181"/>
              <a:gd name="connsiteY2" fmla="*/ 1632044 h 1632044"/>
              <a:gd name="connsiteX3" fmla="*/ 496892 w 11222181"/>
              <a:gd name="connsiteY3" fmla="*/ 1632044 h 1632044"/>
            </a:gdLst>
            <a:ahLst/>
            <a:cxnLst>
              <a:cxn ang="0">
                <a:pos x="connsiteX0" y="connsiteY0"/>
              </a:cxn>
              <a:cxn ang="0">
                <a:pos x="connsiteX1" y="connsiteY1"/>
              </a:cxn>
              <a:cxn ang="0">
                <a:pos x="connsiteX2" y="connsiteY2"/>
              </a:cxn>
              <a:cxn ang="0">
                <a:pos x="connsiteX3" y="connsiteY3"/>
              </a:cxn>
            </a:cxnLst>
            <a:rect l="l" t="t" r="r" b="b"/>
            <a:pathLst>
              <a:path w="11222181" h="1632044">
                <a:moveTo>
                  <a:pt x="0" y="0"/>
                </a:moveTo>
                <a:lnTo>
                  <a:pt x="10725289" y="0"/>
                </a:lnTo>
                <a:lnTo>
                  <a:pt x="11222181" y="1632044"/>
                </a:lnTo>
                <a:lnTo>
                  <a:pt x="496892" y="1632044"/>
                </a:lnTo>
                <a:close/>
              </a:path>
            </a:pathLst>
          </a:custGeom>
          <a:solidFill>
            <a:srgbClr val="F26805"/>
          </a:solidFill>
        </p:spPr>
        <p:txBody>
          <a:bodyPr wrap="square" anchor="ctr">
            <a:noAutofit/>
          </a:bodyPr>
          <a:lstStyle>
            <a:lvl1pPr algn="ctr">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cxnSp>
        <p:nvCxnSpPr>
          <p:cNvPr id="9" name="Straight Connector 8">
            <a:extLst>
              <a:ext uri="{FF2B5EF4-FFF2-40B4-BE49-F238E27FC236}">
                <a16:creationId xmlns:a16="http://schemas.microsoft.com/office/drawing/2014/main" id="{FF365414-3CF9-C6C5-6C64-6DDC6F29EC44}"/>
              </a:ext>
            </a:extLst>
          </p:cNvPr>
          <p:cNvCxnSpPr>
            <a:cxnSpLocks/>
          </p:cNvCxnSpPr>
          <p:nvPr/>
        </p:nvCxnSpPr>
        <p:spPr>
          <a:xfrm flipH="1" flipV="1">
            <a:off x="791417" y="1533236"/>
            <a:ext cx="1644074" cy="5356210"/>
          </a:xfrm>
          <a:prstGeom prst="line">
            <a:avLst/>
          </a:prstGeom>
          <a:ln w="12700">
            <a:solidFill>
              <a:srgbClr val="F2680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5C2F26-E104-EC3D-9D33-3663DD824926}"/>
              </a:ext>
            </a:extLst>
          </p:cNvPr>
          <p:cNvCxnSpPr>
            <a:cxnSpLocks/>
          </p:cNvCxnSpPr>
          <p:nvPr/>
        </p:nvCxnSpPr>
        <p:spPr>
          <a:xfrm rot="10800000" flipH="1" flipV="1">
            <a:off x="9747272" y="-36946"/>
            <a:ext cx="1644074" cy="5384805"/>
          </a:xfrm>
          <a:prstGeom prst="line">
            <a:avLst/>
          </a:prstGeom>
          <a:ln w="12700">
            <a:solidFill>
              <a:srgbClr val="F26805"/>
            </a:solidFill>
          </a:ln>
        </p:spPr>
        <p:style>
          <a:lnRef idx="1">
            <a:schemeClr val="accent1"/>
          </a:lnRef>
          <a:fillRef idx="0">
            <a:schemeClr val="accent1"/>
          </a:fillRef>
          <a:effectRef idx="0">
            <a:schemeClr val="accent1"/>
          </a:effectRef>
          <a:fontRef idx="minor">
            <a:schemeClr val="tx1"/>
          </a:fontRef>
        </p:style>
      </p:cxnSp>
      <p:sp>
        <p:nvSpPr>
          <p:cNvPr id="2" name="Slide Number Placeholder 34">
            <a:extLst>
              <a:ext uri="{FF2B5EF4-FFF2-40B4-BE49-F238E27FC236}">
                <a16:creationId xmlns:a16="http://schemas.microsoft.com/office/drawing/2014/main" id="{1B2390B0-23E8-B8FA-2D1D-8DDCD289950A}"/>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3" name="Picture 2">
            <a:extLst>
              <a:ext uri="{FF2B5EF4-FFF2-40B4-BE49-F238E27FC236}">
                <a16:creationId xmlns:a16="http://schemas.microsoft.com/office/drawing/2014/main" id="{4A54E574-AC07-102E-7661-F98EA340EE82}"/>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64245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with subtitle and imag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AFFA9AF-B92E-6FB6-2C75-96A5AFEB1E04}"/>
              </a:ext>
            </a:extLst>
          </p:cNvPr>
          <p:cNvCxnSpPr>
            <a:cxnSpLocks/>
          </p:cNvCxnSpPr>
          <p:nvPr/>
        </p:nvCxnSpPr>
        <p:spPr>
          <a:xfrm>
            <a:off x="9033794" y="-19737"/>
            <a:ext cx="1608697" cy="5990769"/>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469568F-F17C-4C3C-9A6F-ED292B601115}"/>
              </a:ext>
            </a:extLst>
          </p:cNvPr>
          <p:cNvSpPr/>
          <p:nvPr userDrawn="1"/>
        </p:nvSpPr>
        <p:spPr>
          <a:xfrm>
            <a:off x="2043953" y="2205318"/>
            <a:ext cx="8104094" cy="2312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0355631C-448A-3364-05F2-D4C7F9CA6CAA}"/>
              </a:ext>
            </a:extLst>
          </p:cNvPr>
          <p:cNvSpPr>
            <a:spLocks noGrp="1"/>
          </p:cNvSpPr>
          <p:nvPr>
            <p:ph type="pic" sz="quarter" idx="10"/>
          </p:nvPr>
        </p:nvSpPr>
        <p:spPr>
          <a:xfrm>
            <a:off x="0" y="0"/>
            <a:ext cx="10266980" cy="6858000"/>
          </a:xfrm>
          <a:custGeom>
            <a:avLst/>
            <a:gdLst>
              <a:gd name="connsiteX0" fmla="*/ 0 w 10266980"/>
              <a:gd name="connsiteY0" fmla="*/ 0 h 6858000"/>
              <a:gd name="connsiteX1" fmla="*/ 8414327 w 10266980"/>
              <a:gd name="connsiteY1" fmla="*/ 0 h 6858000"/>
              <a:gd name="connsiteX2" fmla="*/ 10266980 w 10266980"/>
              <a:gd name="connsiteY2" fmla="*/ 6858000 h 6858000"/>
              <a:gd name="connsiteX3" fmla="*/ 0 w 102669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66980" h="6858000">
                <a:moveTo>
                  <a:pt x="0" y="0"/>
                </a:moveTo>
                <a:lnTo>
                  <a:pt x="8414327" y="0"/>
                </a:lnTo>
                <a:lnTo>
                  <a:pt x="10266980" y="6858000"/>
                </a:lnTo>
                <a:lnTo>
                  <a:pt x="0" y="6858000"/>
                </a:lnTo>
                <a:close/>
              </a:path>
            </a:pathLst>
          </a:custGeom>
        </p:spPr>
        <p:txBody>
          <a:bodyPr wrap="square">
            <a:noAutofit/>
          </a:bodyPr>
          <a:lstStyle>
            <a:lvl1pPr marL="0" indent="0">
              <a:buNone/>
              <a:defRPr/>
            </a:lvl1pPr>
          </a:lstStyle>
          <a:p>
            <a:endParaRPr lang="en-US"/>
          </a:p>
        </p:txBody>
      </p:sp>
      <p:sp>
        <p:nvSpPr>
          <p:cNvPr id="16" name="Title 15">
            <a:extLst>
              <a:ext uri="{FF2B5EF4-FFF2-40B4-BE49-F238E27FC236}">
                <a16:creationId xmlns:a16="http://schemas.microsoft.com/office/drawing/2014/main" id="{DBAD2210-AFD2-BF88-9107-E2A5FFD0775A}"/>
              </a:ext>
            </a:extLst>
          </p:cNvPr>
          <p:cNvSpPr>
            <a:spLocks noGrp="1"/>
          </p:cNvSpPr>
          <p:nvPr>
            <p:ph type="title"/>
          </p:nvPr>
        </p:nvSpPr>
        <p:spPr>
          <a:xfrm>
            <a:off x="-1" y="2084831"/>
            <a:ext cx="11099173" cy="2852929"/>
          </a:xfrm>
          <a:custGeom>
            <a:avLst/>
            <a:gdLst>
              <a:gd name="connsiteX0" fmla="*/ 0 w 11099173"/>
              <a:gd name="connsiteY0" fmla="*/ 0 h 2852929"/>
              <a:gd name="connsiteX1" fmla="*/ 8926491 w 11099173"/>
              <a:gd name="connsiteY1" fmla="*/ 0 h 2852929"/>
              <a:gd name="connsiteX2" fmla="*/ 8926491 w 11099173"/>
              <a:gd name="connsiteY2" fmla="*/ 2 h 2852929"/>
              <a:gd name="connsiteX3" fmla="*/ 10398992 w 11099173"/>
              <a:gd name="connsiteY3" fmla="*/ 2 h 2852929"/>
              <a:gd name="connsiteX4" fmla="*/ 11099173 w 11099173"/>
              <a:gd name="connsiteY4" fmla="*/ 2852929 h 2852929"/>
              <a:gd name="connsiteX5" fmla="*/ 8298450 w 11099173"/>
              <a:gd name="connsiteY5" fmla="*/ 2852929 h 2852929"/>
              <a:gd name="connsiteX6" fmla="*/ 8298450 w 11099173"/>
              <a:gd name="connsiteY6" fmla="*/ 2852927 h 2852929"/>
              <a:gd name="connsiteX7" fmla="*/ 0 w 11099173"/>
              <a:gd name="connsiteY7" fmla="*/ 2852927 h 285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9173" h="2852929">
                <a:moveTo>
                  <a:pt x="0" y="0"/>
                </a:moveTo>
                <a:lnTo>
                  <a:pt x="8926491" y="0"/>
                </a:lnTo>
                <a:lnTo>
                  <a:pt x="8926491" y="2"/>
                </a:lnTo>
                <a:lnTo>
                  <a:pt x="10398992" y="2"/>
                </a:lnTo>
                <a:lnTo>
                  <a:pt x="11099173" y="2852929"/>
                </a:lnTo>
                <a:lnTo>
                  <a:pt x="8298450" y="2852929"/>
                </a:lnTo>
                <a:lnTo>
                  <a:pt x="8298450" y="2852927"/>
                </a:lnTo>
                <a:lnTo>
                  <a:pt x="0" y="2852927"/>
                </a:lnTo>
                <a:close/>
              </a:path>
            </a:pathLst>
          </a:custGeom>
          <a:solidFill>
            <a:srgbClr val="F26805"/>
          </a:solidFill>
        </p:spPr>
        <p:txBody>
          <a:bodyPr wrap="square" lIns="914400" bIns="1371600" anchor="b">
            <a:noAutofit/>
          </a:bodyPr>
          <a:lstStyle>
            <a:lvl1pPr algn="l">
              <a:defRPr sz="36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50392" y="3666744"/>
            <a:ext cx="9079992" cy="1051560"/>
          </a:xfrm>
        </p:spPr>
        <p:txBody>
          <a:bodyPr tIns="91440">
            <a:normAutofit/>
          </a:bodyPr>
          <a:lstStyle>
            <a:lvl1pPr marL="0" indent="0" algn="l">
              <a:buNone/>
              <a:defRPr sz="2400" spc="3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8200A8E2-99AE-BC39-1A80-6AA548E4526E}"/>
              </a:ext>
            </a:extLst>
          </p:cNvPr>
          <p:cNvPicPr>
            <a:picLocks noChangeAspect="1"/>
          </p:cNvPicPr>
          <p:nvPr userDrawn="1"/>
        </p:nvPicPr>
        <p:blipFill>
          <a:blip r:embed="rId2"/>
          <a:stretch>
            <a:fillRect/>
          </a:stretch>
        </p:blipFill>
        <p:spPr>
          <a:xfrm>
            <a:off x="459509" y="6417399"/>
            <a:ext cx="1581728" cy="243026"/>
          </a:xfrm>
          <a:prstGeom prst="rect">
            <a:avLst/>
          </a:prstGeom>
        </p:spPr>
      </p:pic>
      <p:sp>
        <p:nvSpPr>
          <p:cNvPr id="4" name="Slide Number Placeholder 34">
            <a:extLst>
              <a:ext uri="{FF2B5EF4-FFF2-40B4-BE49-F238E27FC236}">
                <a16:creationId xmlns:a16="http://schemas.microsoft.com/office/drawing/2014/main" id="{D1F14A75-7E40-3C7C-D6EC-2BBF8D378A97}"/>
              </a:ext>
            </a:extLst>
          </p:cNvPr>
          <p:cNvSpPr>
            <a:spLocks noGrp="1"/>
          </p:cNvSpPr>
          <p:nvPr>
            <p:ph type="sldNum" sz="quarter" idx="16"/>
          </p:nvPr>
        </p:nvSpPr>
        <p:spPr>
          <a:xfrm>
            <a:off x="9661236" y="6309898"/>
            <a:ext cx="2149763" cy="411578"/>
          </a:xfrm>
        </p:spPr>
        <p:txBody>
          <a:bodyPr/>
          <a:lstStyle>
            <a:lvl1pPr>
              <a:defRPr sz="1100"/>
            </a:lvl1p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908545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3A7F7468-D0CF-4B30-965A-D9066D6C288F}"/>
              </a:ext>
            </a:extLst>
          </p:cNvPr>
          <p:cNvSpPr>
            <a:spLocks noGrp="1"/>
          </p:cNvSpPr>
          <p:nvPr>
            <p:ph type="ctrTitle"/>
          </p:nvPr>
        </p:nvSpPr>
        <p:spPr>
          <a:xfrm>
            <a:off x="0" y="824686"/>
            <a:ext cx="7242048" cy="1632045"/>
          </a:xfrm>
          <a:custGeom>
            <a:avLst/>
            <a:gdLst>
              <a:gd name="connsiteX0" fmla="*/ 408011 w 7242048"/>
              <a:gd name="connsiteY0" fmla="*/ 0 h 1632045"/>
              <a:gd name="connsiteX1" fmla="*/ 7242048 w 7242048"/>
              <a:gd name="connsiteY1" fmla="*/ 0 h 1632045"/>
              <a:gd name="connsiteX2" fmla="*/ 6834037 w 7242048"/>
              <a:gd name="connsiteY2" fmla="*/ 1632044 h 1632045"/>
              <a:gd name="connsiteX3" fmla="*/ 826338 w 7242048"/>
              <a:gd name="connsiteY3" fmla="*/ 1632044 h 1632045"/>
              <a:gd name="connsiteX4" fmla="*/ 826338 w 7242048"/>
              <a:gd name="connsiteY4" fmla="*/ 1632045 h 1632045"/>
              <a:gd name="connsiteX5" fmla="*/ 0 w 7242048"/>
              <a:gd name="connsiteY5" fmla="*/ 1632045 h 1632045"/>
              <a:gd name="connsiteX6" fmla="*/ 0 w 7242048"/>
              <a:gd name="connsiteY6" fmla="*/ 1632044 h 1632045"/>
              <a:gd name="connsiteX7" fmla="*/ 0 w 7242048"/>
              <a:gd name="connsiteY7" fmla="*/ 1 h 1632045"/>
              <a:gd name="connsiteX8" fmla="*/ 408011 w 7242048"/>
              <a:gd name="connsiteY8" fmla="*/ 1 h 163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2048" h="1632045">
                <a:moveTo>
                  <a:pt x="408011" y="0"/>
                </a:moveTo>
                <a:lnTo>
                  <a:pt x="7242048" y="0"/>
                </a:lnTo>
                <a:lnTo>
                  <a:pt x="6834037" y="1632044"/>
                </a:lnTo>
                <a:lnTo>
                  <a:pt x="826338" y="1632044"/>
                </a:lnTo>
                <a:lnTo>
                  <a:pt x="826338" y="1632045"/>
                </a:lnTo>
                <a:lnTo>
                  <a:pt x="0" y="1632045"/>
                </a:lnTo>
                <a:lnTo>
                  <a:pt x="0" y="1632044"/>
                </a:lnTo>
                <a:lnTo>
                  <a:pt x="0" y="1"/>
                </a:lnTo>
                <a:lnTo>
                  <a:pt x="408011" y="1"/>
                </a:lnTo>
                <a:close/>
              </a:path>
            </a:pathLst>
          </a:custGeom>
          <a:solidFill>
            <a:srgbClr val="F26805"/>
          </a:solidFill>
          <a:ln>
            <a:noFill/>
          </a:ln>
        </p:spPr>
        <p:style>
          <a:lnRef idx="0">
            <a:scrgbClr r="0" g="0" b="0"/>
          </a:lnRef>
          <a:fillRef idx="0">
            <a:scrgbClr r="0" g="0" b="0"/>
          </a:fillRef>
          <a:effectRef idx="0">
            <a:scrgbClr r="0" g="0" b="0"/>
          </a:effectRef>
          <a:fontRef idx="minor">
            <a:schemeClr val="lt1"/>
          </a:fontRef>
        </p:style>
        <p:txBody>
          <a:bodyPr wrap="square" lIns="914400" anchor="ctr">
            <a:noAutofit/>
          </a:bodyPr>
          <a:lstStyle>
            <a:lvl1pPr algn="l">
              <a:lnSpc>
                <a:spcPct val="100000"/>
              </a:lnSpc>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29" name="Content Placeholder 27">
            <a:extLst>
              <a:ext uri="{FF2B5EF4-FFF2-40B4-BE49-F238E27FC236}">
                <a16:creationId xmlns:a16="http://schemas.microsoft.com/office/drawing/2014/main" id="{2050A67D-B2BA-336A-36B8-35D283DEAD58}"/>
              </a:ext>
            </a:extLst>
          </p:cNvPr>
          <p:cNvSpPr>
            <a:spLocks noGrp="1"/>
          </p:cNvSpPr>
          <p:nvPr>
            <p:ph sz="quarter" idx="15"/>
          </p:nvPr>
        </p:nvSpPr>
        <p:spPr>
          <a:xfrm>
            <a:off x="915988" y="2761488"/>
            <a:ext cx="5430837" cy="3300984"/>
          </a:xfrm>
        </p:spPr>
        <p:txBody>
          <a:bodyPr/>
          <a:lstStyle>
            <a:lvl1pPr marL="0" indent="0">
              <a:lnSpc>
                <a:spcPct val="100000"/>
              </a:lnSpc>
              <a:buNone/>
              <a:defRPr sz="1800" b="1"/>
            </a:lvl1pPr>
            <a:lvl2pPr marL="283464" indent="-283464">
              <a:lnSpc>
                <a:spcPct val="100000"/>
              </a:lnSpc>
              <a:spcBef>
                <a:spcPts val="1000"/>
              </a:spcBef>
              <a:defRPr sz="1800"/>
            </a:lvl2pPr>
            <a:lvl3pPr marL="548640" indent="-283464">
              <a:lnSpc>
                <a:spcPct val="100000"/>
              </a:lnSpc>
              <a:defRPr sz="1600"/>
            </a:lvl3pPr>
            <a:lvl4pPr marL="822960" indent="-283464">
              <a:lnSpc>
                <a:spcPct val="100000"/>
              </a:lnSpc>
              <a:defRPr sz="1600"/>
            </a:lvl4pPr>
            <a:lvl5pPr marL="1097280" indent="-283464">
              <a:lnSpc>
                <a:spcPct val="10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a:extLst>
              <a:ext uri="{FF2B5EF4-FFF2-40B4-BE49-F238E27FC236}">
                <a16:creationId xmlns:a16="http://schemas.microsoft.com/office/drawing/2014/main" id="{0DA38E85-9448-450D-A4ED-FFA79C7100D6}"/>
              </a:ext>
            </a:extLst>
          </p:cNvPr>
          <p:cNvSpPr>
            <a:spLocks noGrp="1"/>
          </p:cNvSpPr>
          <p:nvPr>
            <p:ph type="pic" sz="quarter" idx="14"/>
          </p:nvPr>
        </p:nvSpPr>
        <p:spPr>
          <a:xfrm>
            <a:off x="6862918" y="0"/>
            <a:ext cx="5329082" cy="685800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p:spPr>
        <p:txBody>
          <a:bodyPr wrap="square" anchor="ctr">
            <a:noAutofit/>
          </a:bodyPr>
          <a:lstStyle>
            <a:lvl1pPr marL="0" indent="0" algn="ctr">
              <a:buNone/>
              <a:defRPr/>
            </a:lvl1pPr>
          </a:lstStyle>
          <a:p>
            <a:endParaRPr lang="en-US"/>
          </a:p>
        </p:txBody>
      </p:sp>
      <p:cxnSp>
        <p:nvCxnSpPr>
          <p:cNvPr id="3" name="Straight Connector 2">
            <a:extLst>
              <a:ext uri="{FF2B5EF4-FFF2-40B4-BE49-F238E27FC236}">
                <a16:creationId xmlns:a16="http://schemas.microsoft.com/office/drawing/2014/main" id="{7322EF1F-9171-ABED-A2E4-337828259D8E}"/>
              </a:ext>
            </a:extLst>
          </p:cNvPr>
          <p:cNvCxnSpPr>
            <a:cxnSpLocks/>
          </p:cNvCxnSpPr>
          <p:nvPr userDrawn="1"/>
        </p:nvCxnSpPr>
        <p:spPr>
          <a:xfrm flipV="1">
            <a:off x="6547104" y="0"/>
            <a:ext cx="1375201" cy="6091084"/>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sp>
        <p:nvSpPr>
          <p:cNvPr id="31" name="Footer Placeholder 30">
            <a:extLst>
              <a:ext uri="{FF2B5EF4-FFF2-40B4-BE49-F238E27FC236}">
                <a16:creationId xmlns:a16="http://schemas.microsoft.com/office/drawing/2014/main" id="{D32CEF04-5959-D52F-CB9C-8B1CE0EF9641}"/>
              </a:ext>
            </a:extLst>
          </p:cNvPr>
          <p:cNvSpPr>
            <a:spLocks noGrp="1"/>
          </p:cNvSpPr>
          <p:nvPr>
            <p:ph type="ftr" sz="quarter" idx="17"/>
          </p:nvPr>
        </p:nvSpPr>
        <p:spPr/>
        <p:txBody>
          <a:bodyPr/>
          <a:lstStyle>
            <a:lvl1pPr>
              <a:defRPr>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sp>
        <p:nvSpPr>
          <p:cNvPr id="32" name="Slide Number Placeholder 31">
            <a:extLst>
              <a:ext uri="{FF2B5EF4-FFF2-40B4-BE49-F238E27FC236}">
                <a16:creationId xmlns:a16="http://schemas.microsoft.com/office/drawing/2014/main" id="{C7E0A1F8-599A-4E42-C71C-F5631D7CC72E}"/>
              </a:ext>
            </a:extLst>
          </p:cNvPr>
          <p:cNvSpPr>
            <a:spLocks noGrp="1"/>
          </p:cNvSpPr>
          <p:nvPr>
            <p:ph type="sldNum" sz="quarter" idx="18"/>
          </p:nvPr>
        </p:nvSpPr>
        <p:spPr>
          <a:xfrm>
            <a:off x="10150763" y="6365586"/>
            <a:ext cx="1660237" cy="365125"/>
          </a:xfrm>
        </p:spPr>
        <p:txBody>
          <a:body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pic>
        <p:nvPicPr>
          <p:cNvPr id="2" name="Picture 1">
            <a:extLst>
              <a:ext uri="{FF2B5EF4-FFF2-40B4-BE49-F238E27FC236}">
                <a16:creationId xmlns:a16="http://schemas.microsoft.com/office/drawing/2014/main" id="{1F7D36E1-D6FA-5343-FAFE-95EBA802B74D}"/>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3229061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subtitle">
    <p:bg>
      <p:bgPr>
        <a:solidFill>
          <a:srgbClr val="F26805"/>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A390FB6-CC60-7326-1AB7-5E994D8B88A2}"/>
              </a:ext>
            </a:extLst>
          </p:cNvPr>
          <p:cNvSpPr/>
          <p:nvPr/>
        </p:nvSpPr>
        <p:spPr>
          <a:xfrm>
            <a:off x="-9235" y="-1"/>
            <a:ext cx="2939737" cy="6858001"/>
          </a:xfrm>
          <a:custGeom>
            <a:avLst/>
            <a:gdLst>
              <a:gd name="connsiteX0" fmla="*/ 800654 w 2939737"/>
              <a:gd name="connsiteY0" fmla="*/ 1 h 6858001"/>
              <a:gd name="connsiteX1" fmla="*/ 2939737 w 2939737"/>
              <a:gd name="connsiteY1" fmla="*/ 6858001 h 6858001"/>
              <a:gd name="connsiteX2" fmla="*/ 800654 w 2939737"/>
              <a:gd name="connsiteY2" fmla="*/ 6858001 h 6858001"/>
              <a:gd name="connsiteX3" fmla="*/ 0 w 2939737"/>
              <a:gd name="connsiteY3" fmla="*/ 0 h 6858001"/>
              <a:gd name="connsiteX4" fmla="*/ 800653 w 2939737"/>
              <a:gd name="connsiteY4" fmla="*/ 0 h 6858001"/>
              <a:gd name="connsiteX5" fmla="*/ 800653 w 2939737"/>
              <a:gd name="connsiteY5" fmla="*/ 6858001 h 6858001"/>
              <a:gd name="connsiteX6" fmla="*/ 0 w 2939737"/>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9737" h="6858001">
                <a:moveTo>
                  <a:pt x="800654" y="1"/>
                </a:moveTo>
                <a:lnTo>
                  <a:pt x="2939737" y="6858001"/>
                </a:lnTo>
                <a:lnTo>
                  <a:pt x="800654" y="6858001"/>
                </a:lnTo>
                <a:close/>
                <a:moveTo>
                  <a:pt x="0" y="0"/>
                </a:moveTo>
                <a:lnTo>
                  <a:pt x="800653" y="0"/>
                </a:lnTo>
                <a:lnTo>
                  <a:pt x="800653" y="6858001"/>
                </a:lnTo>
                <a:lnTo>
                  <a:pt x="0" y="685800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C2DD0CB1-E555-18FF-AE10-4DB46E71C9AB}"/>
              </a:ext>
            </a:extLst>
          </p:cNvPr>
          <p:cNvCxnSpPr>
            <a:cxnSpLocks/>
          </p:cNvCxnSpPr>
          <p:nvPr/>
        </p:nvCxnSpPr>
        <p:spPr>
          <a:xfrm flipH="1" flipV="1">
            <a:off x="791417" y="1533236"/>
            <a:ext cx="1644074" cy="5356210"/>
          </a:xfrm>
          <a:prstGeom prst="line">
            <a:avLst/>
          </a:prstGeom>
          <a:ln w="12700">
            <a:solidFill>
              <a:srgbClr val="F26805"/>
            </a:solidFill>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F16E01A3-9A40-A2AF-E9CC-DA05A857AF7A}"/>
              </a:ext>
            </a:extLst>
          </p:cNvPr>
          <p:cNvSpPr/>
          <p:nvPr userDrawn="1"/>
        </p:nvSpPr>
        <p:spPr>
          <a:xfrm rot="10800000">
            <a:off x="9242505" y="0"/>
            <a:ext cx="2949493" cy="6856549"/>
          </a:xfrm>
          <a:custGeom>
            <a:avLst/>
            <a:gdLst>
              <a:gd name="connsiteX0" fmla="*/ 2949493 w 2949493"/>
              <a:gd name="connsiteY0" fmla="*/ 6856549 h 6856549"/>
              <a:gd name="connsiteX1" fmla="*/ 800653 w 2949493"/>
              <a:gd name="connsiteY1" fmla="*/ 6856549 h 6856549"/>
              <a:gd name="connsiteX2" fmla="*/ 0 w 2949493"/>
              <a:gd name="connsiteY2" fmla="*/ 6856549 h 6856549"/>
              <a:gd name="connsiteX3" fmla="*/ 0 w 2949493"/>
              <a:gd name="connsiteY3" fmla="*/ 0 h 6856549"/>
              <a:gd name="connsiteX4" fmla="*/ 801107 w 2949493"/>
              <a:gd name="connsiteY4" fmla="*/ 0 h 685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493" h="6856549">
                <a:moveTo>
                  <a:pt x="2949493" y="6856549"/>
                </a:moveTo>
                <a:lnTo>
                  <a:pt x="800653" y="6856549"/>
                </a:lnTo>
                <a:lnTo>
                  <a:pt x="0" y="6856549"/>
                </a:lnTo>
                <a:lnTo>
                  <a:pt x="0" y="0"/>
                </a:lnTo>
                <a:lnTo>
                  <a:pt x="80110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2" name="Straight Connector 21">
            <a:extLst>
              <a:ext uri="{FF2B5EF4-FFF2-40B4-BE49-F238E27FC236}">
                <a16:creationId xmlns:a16="http://schemas.microsoft.com/office/drawing/2014/main" id="{C90C38C9-1782-B768-078E-73091483A95A}"/>
              </a:ext>
            </a:extLst>
          </p:cNvPr>
          <p:cNvCxnSpPr>
            <a:cxnSpLocks/>
          </p:cNvCxnSpPr>
          <p:nvPr/>
        </p:nvCxnSpPr>
        <p:spPr>
          <a:xfrm rot="10800000" flipH="1" flipV="1">
            <a:off x="9747272" y="-36946"/>
            <a:ext cx="1644074" cy="5384805"/>
          </a:xfrm>
          <a:prstGeom prst="line">
            <a:avLst/>
          </a:prstGeom>
          <a:ln w="12700">
            <a:solidFill>
              <a:srgbClr val="F2680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942173C-2B01-804E-85FB-4D68140D4E1A}"/>
              </a:ext>
            </a:extLst>
          </p:cNvPr>
          <p:cNvSpPr>
            <a:spLocks noGrp="1"/>
          </p:cNvSpPr>
          <p:nvPr userDrawn="1">
            <p:ph type="ctrTitle"/>
          </p:nvPr>
        </p:nvSpPr>
        <p:spPr>
          <a:xfrm>
            <a:off x="1920240" y="2039112"/>
            <a:ext cx="7982712" cy="1581912"/>
          </a:xfrm>
        </p:spPr>
        <p:txBody>
          <a:bodyPr anchor="b">
            <a:noAutofit/>
          </a:bodyPr>
          <a:lstStyle>
            <a:lvl1pPr algn="ctr">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B641A16B-3688-D842-92F4-5D2C2811539F}"/>
              </a:ext>
            </a:extLst>
          </p:cNvPr>
          <p:cNvSpPr>
            <a:spLocks noGrp="1"/>
          </p:cNvSpPr>
          <p:nvPr userDrawn="1">
            <p:ph type="subTitle" idx="1"/>
          </p:nvPr>
        </p:nvSpPr>
        <p:spPr>
          <a:xfrm>
            <a:off x="2111829" y="3584448"/>
            <a:ext cx="7791123" cy="612648"/>
          </a:xfrm>
          <a:prstGeom prst="rect">
            <a:avLst/>
          </a:prstGeom>
        </p:spPr>
        <p:txBody>
          <a:bodyPr anchor="ctr">
            <a:normAutofit/>
          </a:bodyPr>
          <a:lstStyle>
            <a:lvl1pPr marL="0" indent="0" algn="ctr">
              <a:lnSpc>
                <a:spcPct val="125000"/>
              </a:lnSpc>
              <a:buNone/>
              <a:defRPr sz="2400" spc="140" baseline="0">
                <a:solidFill>
                  <a:schemeClr val="bg1"/>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34">
            <a:extLst>
              <a:ext uri="{FF2B5EF4-FFF2-40B4-BE49-F238E27FC236}">
                <a16:creationId xmlns:a16="http://schemas.microsoft.com/office/drawing/2014/main" id="{2ACA9C94-B2B5-E804-F5D7-FB0F947E5DC6}"/>
              </a:ext>
            </a:extLst>
          </p:cNvPr>
          <p:cNvSpPr>
            <a:spLocks noGrp="1"/>
          </p:cNvSpPr>
          <p:nvPr>
            <p:ph type="sldNum" sz="quarter" idx="16"/>
          </p:nvPr>
        </p:nvSpPr>
        <p:spPr>
          <a:xfrm>
            <a:off x="9661236" y="6309898"/>
            <a:ext cx="2149763" cy="411578"/>
          </a:xfrm>
        </p:spPr>
        <p:txBody>
          <a:bodyPr/>
          <a:lstStyle>
            <a:lvl1pPr>
              <a:defRPr sz="1100">
                <a:solidFill>
                  <a:schemeClr val="tx1"/>
                </a:solidFill>
              </a:defRPr>
            </a:lvl1pPr>
          </a:lstStyle>
          <a:p>
            <a:r>
              <a:rPr lang="en-US" b="1" cap="all"/>
              <a:t>Built for Your Business</a:t>
            </a:r>
          </a:p>
        </p:txBody>
      </p:sp>
      <p:pic>
        <p:nvPicPr>
          <p:cNvPr id="3" name="Picture 2">
            <a:extLst>
              <a:ext uri="{FF2B5EF4-FFF2-40B4-BE49-F238E27FC236}">
                <a16:creationId xmlns:a16="http://schemas.microsoft.com/office/drawing/2014/main" id="{E841F375-4C50-9F48-A865-F1BCCE933055}"/>
              </a:ext>
            </a:extLst>
          </p:cNvPr>
          <p:cNvPicPr>
            <a:picLocks noChangeAspect="1"/>
          </p:cNvPicPr>
          <p:nvPr userDrawn="1"/>
        </p:nvPicPr>
        <p:blipFill>
          <a:blip r:embed="rId2"/>
          <a:stretch>
            <a:fillRect/>
          </a:stretch>
        </p:blipFill>
        <p:spPr>
          <a:xfrm>
            <a:off x="459509" y="6417399"/>
            <a:ext cx="1581728" cy="243026"/>
          </a:xfrm>
          <a:prstGeom prst="rect">
            <a:avLst/>
          </a:prstGeom>
        </p:spPr>
      </p:pic>
    </p:spTree>
    <p:extLst>
      <p:ext uri="{BB962C8B-B14F-4D97-AF65-F5344CB8AC3E}">
        <p14:creationId xmlns:p14="http://schemas.microsoft.com/office/powerpoint/2010/main" val="75869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FD45A-B915-6AEF-5B45-09567508BB39}"/>
              </a:ext>
            </a:extLst>
          </p:cNvPr>
          <p:cNvSpPr/>
          <p:nvPr userDrawn="1"/>
        </p:nvSpPr>
        <p:spPr>
          <a:xfrm>
            <a:off x="0" y="2266855"/>
            <a:ext cx="12192000" cy="4591145"/>
          </a:xfrm>
          <a:prstGeom prst="rect">
            <a:avLst/>
          </a:prstGeom>
          <a:solidFill>
            <a:srgbClr val="F268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9">
            <a:extLst>
              <a:ext uri="{FF2B5EF4-FFF2-40B4-BE49-F238E27FC236}">
                <a16:creationId xmlns:a16="http://schemas.microsoft.com/office/drawing/2014/main" id="{028065BE-52F2-4F89-82A3-E5DA80527B9C}"/>
              </a:ext>
            </a:extLst>
          </p:cNvPr>
          <p:cNvSpPr>
            <a:spLocks noGrp="1"/>
          </p:cNvSpPr>
          <p:nvPr>
            <p:ph type="ctrTitle"/>
          </p:nvPr>
        </p:nvSpPr>
        <p:spPr>
          <a:xfrm>
            <a:off x="822960" y="347472"/>
            <a:ext cx="11082528" cy="1563624"/>
          </a:xfrm>
          <a:prstGeom prst="rect">
            <a:avLst/>
          </a:prstGeom>
          <a:noFill/>
        </p:spPr>
        <p:txBody>
          <a:bodyPr wrap="square" anchor="b">
            <a:noAutofit/>
          </a:bodyPr>
          <a:lstStyle>
            <a:lvl1pPr algn="l">
              <a:defRPr sz="3200" cap="all" spc="300" baseline="0">
                <a:solidFill>
                  <a:srgbClr val="F26805"/>
                </a:solidFill>
                <a:latin typeface="Segoe UI Black" panose="020B0A02040204020203" pitchFamily="34" charset="0"/>
                <a:ea typeface="Segoe UI Black" panose="020B0A02040204020203" pitchFamily="34" charset="0"/>
              </a:defRPr>
            </a:lvl1pPr>
          </a:lstStyle>
          <a:p>
            <a:r>
              <a:rPr lang="en-US"/>
              <a:t>Click to edit Master title style</a:t>
            </a:r>
          </a:p>
        </p:txBody>
      </p:sp>
      <p:grpSp>
        <p:nvGrpSpPr>
          <p:cNvPr id="4" name="Group 3">
            <a:extLst>
              <a:ext uri="{FF2B5EF4-FFF2-40B4-BE49-F238E27FC236}">
                <a16:creationId xmlns:a16="http://schemas.microsoft.com/office/drawing/2014/main" id="{5CB3A6A7-DCEF-8F0D-2339-F3B3458EB6A2}"/>
              </a:ext>
            </a:extLst>
          </p:cNvPr>
          <p:cNvGrpSpPr/>
          <p:nvPr userDrawn="1"/>
        </p:nvGrpSpPr>
        <p:grpSpPr>
          <a:xfrm>
            <a:off x="10135198" y="0"/>
            <a:ext cx="2056802" cy="6858000"/>
            <a:chOff x="10064227" y="0"/>
            <a:chExt cx="2127773" cy="6858000"/>
          </a:xfrm>
        </p:grpSpPr>
        <p:cxnSp>
          <p:nvCxnSpPr>
            <p:cNvPr id="8" name="Straight Connector 7">
              <a:extLst>
                <a:ext uri="{FF2B5EF4-FFF2-40B4-BE49-F238E27FC236}">
                  <a16:creationId xmlns:a16="http://schemas.microsoft.com/office/drawing/2014/main" id="{E6E553B2-71B5-E210-0451-CB8F60281212}"/>
                </a:ext>
              </a:extLst>
            </p:cNvPr>
            <p:cNvCxnSpPr>
              <a:cxnSpLocks/>
            </p:cNvCxnSpPr>
            <p:nvPr/>
          </p:nvCxnSpPr>
          <p:spPr>
            <a:xfrm flipH="1" flipV="1">
              <a:off x="10793564" y="2223749"/>
              <a:ext cx="1398436" cy="46342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6B097F-E5A4-EB73-3751-C880247D6FCC}"/>
                </a:ext>
              </a:extLst>
            </p:cNvPr>
            <p:cNvCxnSpPr>
              <a:cxnSpLocks/>
            </p:cNvCxnSpPr>
            <p:nvPr/>
          </p:nvCxnSpPr>
          <p:spPr>
            <a:xfrm flipH="1" flipV="1">
              <a:off x="10064227" y="0"/>
              <a:ext cx="729337" cy="2266855"/>
            </a:xfrm>
            <a:prstGeom prst="line">
              <a:avLst/>
            </a:prstGeom>
            <a:ln>
              <a:solidFill>
                <a:srgbClr val="F26805"/>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53CB7E4E-E392-ACEB-1431-A8DA68A52EE1}"/>
              </a:ext>
            </a:extLst>
          </p:cNvPr>
          <p:cNvCxnSpPr>
            <a:cxnSpLocks/>
          </p:cNvCxnSpPr>
          <p:nvPr userDrawn="1"/>
        </p:nvCxnSpPr>
        <p:spPr>
          <a:xfrm flipH="1" flipV="1">
            <a:off x="0" y="3406587"/>
            <a:ext cx="1006763" cy="34514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43784"/>
            <a:ext cx="5724144"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822960" indent="-283464">
              <a:lnSpc>
                <a:spcPct val="100000"/>
              </a:lnSpc>
              <a:defRPr sz="1600" spc="100">
                <a:solidFill>
                  <a:schemeClr val="bg1"/>
                </a:solidFill>
              </a:defRPr>
            </a:lvl4pPr>
            <a:lvl5pPr marL="1097280" indent="-283464">
              <a:lnSpc>
                <a:spcPct val="100000"/>
              </a:lnSpc>
              <a:defRPr sz="1600" spc="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7068312" y="2843784"/>
            <a:ext cx="3364992" cy="3191256"/>
          </a:xfrm>
        </p:spPr>
        <p:txBody>
          <a:bodyPr/>
          <a:lstStyle>
            <a:lvl1pPr marL="0" indent="0">
              <a:lnSpc>
                <a:spcPct val="100000"/>
              </a:lnSpc>
              <a:buNone/>
              <a:defRPr sz="1800" b="1" cap="all" spc="100" baseline="0">
                <a:solidFill>
                  <a:schemeClr val="bg1"/>
                </a:solidFill>
              </a:defRPr>
            </a:lvl1pPr>
            <a:lvl2pPr marL="0" indent="0">
              <a:lnSpc>
                <a:spcPct val="100000"/>
              </a:lnSpc>
              <a:spcBef>
                <a:spcPts val="1000"/>
              </a:spcBef>
              <a:buNone/>
              <a:defRPr sz="1800" spc="100">
                <a:solidFill>
                  <a:schemeClr val="bg1"/>
                </a:solidFill>
              </a:defRPr>
            </a:lvl2pPr>
            <a:lvl3pPr marL="283464" indent="-283464">
              <a:lnSpc>
                <a:spcPct val="100000"/>
              </a:lnSpc>
              <a:spcBef>
                <a:spcPts val="1000"/>
              </a:spcBef>
              <a:defRPr sz="1800" spc="100">
                <a:solidFill>
                  <a:schemeClr val="bg1"/>
                </a:solidFill>
              </a:defRPr>
            </a:lvl3pPr>
            <a:lvl4pPr marL="822960" indent="-283464">
              <a:lnSpc>
                <a:spcPct val="100000"/>
              </a:lnSpc>
              <a:defRPr sz="1600" spc="100">
                <a:solidFill>
                  <a:schemeClr val="bg1"/>
                </a:solidFill>
              </a:defRPr>
            </a:lvl4pPr>
            <a:lvl5pPr marL="1097280" indent="-283464">
              <a:lnSpc>
                <a:spcPct val="100000"/>
              </a:lnSpc>
              <a:defRPr sz="1600" spc="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a:extLst>
              <a:ext uri="{FF2B5EF4-FFF2-40B4-BE49-F238E27FC236}">
                <a16:creationId xmlns:a16="http://schemas.microsoft.com/office/drawing/2014/main" id="{992726FB-FFEB-ADB3-0C67-FE72F4DCBA5E}"/>
              </a:ext>
            </a:extLst>
          </p:cNvPr>
          <p:cNvSpPr>
            <a:spLocks noGrp="1"/>
          </p:cNvSpPr>
          <p:nvPr>
            <p:ph type="ftr" sz="quarter" idx="18"/>
          </p:nvPr>
        </p:nvSpPr>
        <p:spPr/>
        <p:txBody>
          <a:bodyPr/>
          <a:lstStyle>
            <a:lvl1pPr>
              <a:defRPr>
                <a:solidFill>
                  <a:schemeClr val="bg1"/>
                </a:solidFill>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6DAED5DB-C5AD-4858-D4DE-FBF05DA24427}"/>
              </a:ext>
            </a:extLst>
          </p:cNvPr>
          <p:cNvPicPr>
            <a:picLocks noChangeAspect="1"/>
          </p:cNvPicPr>
          <p:nvPr userDrawn="1"/>
        </p:nvPicPr>
        <p:blipFill>
          <a:blip r:embed="rId2"/>
          <a:stretch>
            <a:fillRect/>
          </a:stretch>
        </p:blipFill>
        <p:spPr>
          <a:xfrm>
            <a:off x="474895" y="6442378"/>
            <a:ext cx="1561463" cy="178827"/>
          </a:xfrm>
          <a:prstGeom prst="rect">
            <a:avLst/>
          </a:prstGeom>
        </p:spPr>
      </p:pic>
      <p:sp>
        <p:nvSpPr>
          <p:cNvPr id="15" name="Slide Number Placeholder 31">
            <a:extLst>
              <a:ext uri="{FF2B5EF4-FFF2-40B4-BE49-F238E27FC236}">
                <a16:creationId xmlns:a16="http://schemas.microsoft.com/office/drawing/2014/main" id="{55E64A62-386C-9F98-D163-D06105DAFC2A}"/>
              </a:ext>
            </a:extLst>
          </p:cNvPr>
          <p:cNvSpPr>
            <a:spLocks noGrp="1"/>
          </p:cNvSpPr>
          <p:nvPr>
            <p:ph type="sldNum" sz="quarter" idx="19"/>
          </p:nvPr>
        </p:nvSpPr>
        <p:spPr>
          <a:xfrm>
            <a:off x="10150763" y="6356350"/>
            <a:ext cx="1660237" cy="365125"/>
          </a:xfrm>
        </p:spPr>
        <p:txBody>
          <a:bodyPr/>
          <a:lstStyle>
            <a:lvl1pPr>
              <a:defRPr>
                <a:solidFill>
                  <a:schemeClr val="bg1"/>
                </a:solidFill>
              </a:defRPr>
            </a:lvl1pPr>
          </a:lstStyle>
          <a:p>
            <a:r>
              <a:rPr lang="en-US" b="1" cap="all"/>
              <a:t>Built for Your Business</a:t>
            </a:r>
            <a:endParaRPr lang="en-US" sz="1100" b="1" cap="all"/>
          </a:p>
        </p:txBody>
      </p:sp>
    </p:spTree>
    <p:extLst>
      <p:ext uri="{BB962C8B-B14F-4D97-AF65-F5344CB8AC3E}">
        <p14:creationId xmlns:p14="http://schemas.microsoft.com/office/powerpoint/2010/main" val="84354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58662D7-CF46-F937-6492-FE3D6164B073}"/>
              </a:ext>
            </a:extLst>
          </p:cNvPr>
          <p:cNvSpPr>
            <a:spLocks noGrp="1"/>
          </p:cNvSpPr>
          <p:nvPr>
            <p:ph type="ctrTitle" hasCustomPrompt="1"/>
          </p:nvPr>
        </p:nvSpPr>
        <p:spPr>
          <a:xfrm>
            <a:off x="0" y="824687"/>
            <a:ext cx="10191549" cy="1639937"/>
          </a:xfrm>
          <a:custGeom>
            <a:avLst/>
            <a:gdLst>
              <a:gd name="connsiteX0" fmla="*/ 0 w 10191549"/>
              <a:gd name="connsiteY0" fmla="*/ 0 h 1639937"/>
              <a:gd name="connsiteX1" fmla="*/ 135109 w 10191549"/>
              <a:gd name="connsiteY1" fmla="*/ 0 h 1639937"/>
              <a:gd name="connsiteX2" fmla="*/ 826338 w 10191549"/>
              <a:gd name="connsiteY2" fmla="*/ 0 h 1639937"/>
              <a:gd name="connsiteX3" fmla="*/ 9743633 w 10191549"/>
              <a:gd name="connsiteY3" fmla="*/ 0 h 1639937"/>
              <a:gd name="connsiteX4" fmla="*/ 10191549 w 10191549"/>
              <a:gd name="connsiteY4" fmla="*/ 1639937 h 1639937"/>
              <a:gd name="connsiteX5" fmla="*/ 826338 w 10191549"/>
              <a:gd name="connsiteY5" fmla="*/ 1639937 h 1639937"/>
              <a:gd name="connsiteX6" fmla="*/ 583025 w 10191549"/>
              <a:gd name="connsiteY6" fmla="*/ 1639937 h 1639937"/>
              <a:gd name="connsiteX7" fmla="*/ 0 w 10191549"/>
              <a:gd name="connsiteY7" fmla="*/ 1639937 h 163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549" h="1639937">
                <a:moveTo>
                  <a:pt x="0" y="0"/>
                </a:moveTo>
                <a:lnTo>
                  <a:pt x="135109" y="0"/>
                </a:lnTo>
                <a:lnTo>
                  <a:pt x="826338" y="0"/>
                </a:lnTo>
                <a:lnTo>
                  <a:pt x="9743633" y="0"/>
                </a:lnTo>
                <a:lnTo>
                  <a:pt x="10191549" y="1639937"/>
                </a:lnTo>
                <a:lnTo>
                  <a:pt x="826338" y="1639937"/>
                </a:lnTo>
                <a:lnTo>
                  <a:pt x="583025" y="1639937"/>
                </a:lnTo>
                <a:lnTo>
                  <a:pt x="0" y="1639937"/>
                </a:lnTo>
                <a:close/>
              </a:path>
            </a:pathLst>
          </a:custGeom>
          <a:solidFill>
            <a:srgbClr val="F26805"/>
          </a:solidFill>
        </p:spPr>
        <p:txBody>
          <a:bodyPr wrap="square" lIns="914400" rIns="182880" anchor="ctr">
            <a:noAutofit/>
          </a:bodyPr>
          <a:lstStyle>
            <a:lvl1pPr algn="l">
              <a:defRPr sz="3200" cap="all" spc="300" baseline="0">
                <a:solidFill>
                  <a:schemeClr val="bg1"/>
                </a:solidFill>
                <a:latin typeface="Segoe UI Black" panose="020B0A02040204020203" pitchFamily="34" charset="0"/>
                <a:ea typeface="Segoe UI Black" panose="020B0A02040204020203" pitchFamily="34" charset="0"/>
              </a:defRPr>
            </a:lvl1pPr>
          </a:lstStyle>
          <a:p>
            <a:r>
              <a:rPr lang="en-US"/>
              <a:t>Click Here for Title</a:t>
            </a:r>
          </a:p>
        </p:txBody>
      </p:sp>
      <p:sp>
        <p:nvSpPr>
          <p:cNvPr id="11" name="Content Placeholder 27">
            <a:extLst>
              <a:ext uri="{FF2B5EF4-FFF2-40B4-BE49-F238E27FC236}">
                <a16:creationId xmlns:a16="http://schemas.microsoft.com/office/drawing/2014/main" id="{4029C93B-5794-90B2-3E4E-BDE0F550768E}"/>
              </a:ext>
            </a:extLst>
          </p:cNvPr>
          <p:cNvSpPr>
            <a:spLocks noGrp="1"/>
          </p:cNvSpPr>
          <p:nvPr>
            <p:ph sz="quarter" idx="15"/>
          </p:nvPr>
        </p:nvSpPr>
        <p:spPr>
          <a:xfrm>
            <a:off x="822960" y="2843784"/>
            <a:ext cx="3739896" cy="3191256"/>
          </a:xfrm>
        </p:spPr>
        <p:txBody>
          <a:bodyPr/>
          <a:lstStyle>
            <a:lvl1pPr marL="0" indent="0">
              <a:lnSpc>
                <a:spcPct val="100000"/>
              </a:lnSpc>
              <a:buNone/>
              <a:defRPr sz="1800" b="1" cap="all" spc="100" baseline="0">
                <a:solidFill>
                  <a:schemeClr val="tx1"/>
                </a:solidFill>
              </a:defRPr>
            </a:lvl1pPr>
            <a:lvl2pPr marL="342900" indent="-342900">
              <a:lnSpc>
                <a:spcPct val="100000"/>
              </a:lnSpc>
              <a:spcBef>
                <a:spcPts val="1000"/>
              </a:spcBef>
              <a:buFont typeface="+mj-lt"/>
              <a:buAutoNum type="arabicPeriod"/>
              <a:defRPr sz="1800" spc="100">
                <a:solidFill>
                  <a:schemeClr val="tx1"/>
                </a:solidFill>
              </a:defRPr>
            </a:lvl2pPr>
            <a:lvl3pPr marL="731520" indent="-347472">
              <a:lnSpc>
                <a:spcPct val="100000"/>
              </a:lnSpc>
              <a:spcBef>
                <a:spcPts val="1000"/>
              </a:spcBef>
              <a:buFont typeface="+mj-lt"/>
              <a:buAutoNum type="alphaLcPeriod"/>
              <a:defRPr sz="1800" spc="100">
                <a:solidFill>
                  <a:schemeClr val="tx1"/>
                </a:solidFill>
              </a:defRPr>
            </a:lvl3pPr>
            <a:lvl4pPr marL="1097280" indent="-347472">
              <a:lnSpc>
                <a:spcPct val="100000"/>
              </a:lnSpc>
              <a:buFont typeface="+mj-lt"/>
              <a:buAutoNum type="arabicParenR"/>
              <a:defRPr sz="1600" spc="100">
                <a:solidFill>
                  <a:schemeClr val="tx1"/>
                </a:solidFill>
              </a:defRPr>
            </a:lvl4pPr>
            <a:lvl5pPr marL="1463040" indent="-347472">
              <a:lnSpc>
                <a:spcPct val="100000"/>
              </a:lnSpc>
              <a:buFont typeface="+mj-lt"/>
              <a:buAutoNum type="alphaLcParenR"/>
              <a:defRPr sz="1600" spc="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7">
            <a:extLst>
              <a:ext uri="{FF2B5EF4-FFF2-40B4-BE49-F238E27FC236}">
                <a16:creationId xmlns:a16="http://schemas.microsoft.com/office/drawing/2014/main" id="{BC942EEA-C86E-05B1-BF5C-6F13A52F5BDB}"/>
              </a:ext>
            </a:extLst>
          </p:cNvPr>
          <p:cNvSpPr>
            <a:spLocks noGrp="1"/>
          </p:cNvSpPr>
          <p:nvPr>
            <p:ph sz="quarter" idx="16"/>
          </p:nvPr>
        </p:nvSpPr>
        <p:spPr>
          <a:xfrm>
            <a:off x="5074920" y="2843784"/>
            <a:ext cx="5824728" cy="3191256"/>
          </a:xfrm>
        </p:spPr>
        <p:txBody>
          <a:bodyPr/>
          <a:lstStyle>
            <a:lvl1pPr marL="0" indent="0">
              <a:lnSpc>
                <a:spcPct val="100000"/>
              </a:lnSpc>
              <a:buNone/>
              <a:defRPr sz="1800" b="1" cap="all" spc="100" baseline="0">
                <a:solidFill>
                  <a:schemeClr val="tx1"/>
                </a:solidFill>
              </a:defRPr>
            </a:lvl1pPr>
            <a:lvl2pPr marL="0" indent="0">
              <a:lnSpc>
                <a:spcPct val="100000"/>
              </a:lnSpc>
              <a:spcBef>
                <a:spcPts val="1000"/>
              </a:spcBef>
              <a:buNone/>
              <a:defRPr sz="1800" spc="100">
                <a:solidFill>
                  <a:schemeClr val="tx1"/>
                </a:solidFill>
              </a:defRPr>
            </a:lvl2pPr>
            <a:lvl3pPr marL="283464" indent="-283464">
              <a:lnSpc>
                <a:spcPct val="100000"/>
              </a:lnSpc>
              <a:spcBef>
                <a:spcPts val="1000"/>
              </a:spcBef>
              <a:defRPr sz="1800" spc="100">
                <a:solidFill>
                  <a:schemeClr val="tx1"/>
                </a:solidFill>
              </a:defRPr>
            </a:lvl3pPr>
            <a:lvl4pPr marL="548640" indent="-283464">
              <a:lnSpc>
                <a:spcPct val="100000"/>
              </a:lnSpc>
              <a:defRPr sz="1600" spc="100">
                <a:solidFill>
                  <a:schemeClr val="tx1"/>
                </a:solidFill>
              </a:defRPr>
            </a:lvl4pPr>
            <a:lvl5pPr marL="822960" indent="-283464">
              <a:lnSpc>
                <a:spcPct val="100000"/>
              </a:lnSpc>
              <a:defRPr sz="1600" spc="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FF4D7FE7-14AE-6C8F-B799-1BD57470E8FA}"/>
              </a:ext>
            </a:extLst>
          </p:cNvPr>
          <p:cNvCxnSpPr>
            <a:cxnSpLocks/>
          </p:cNvCxnSpPr>
          <p:nvPr userDrawn="1"/>
        </p:nvCxnSpPr>
        <p:spPr>
          <a:xfrm flipH="1" flipV="1">
            <a:off x="10191549" y="0"/>
            <a:ext cx="2000451" cy="6858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5BFC1-4E9D-0F01-ED91-44F27D54EE88}"/>
              </a:ext>
            </a:extLst>
          </p:cNvPr>
          <p:cNvCxnSpPr>
            <a:cxnSpLocks/>
          </p:cNvCxnSpPr>
          <p:nvPr userDrawn="1"/>
        </p:nvCxnSpPr>
        <p:spPr>
          <a:xfrm flipH="1" flipV="1">
            <a:off x="0" y="3406587"/>
            <a:ext cx="1006763" cy="345141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Footer Placeholder 26">
            <a:extLst>
              <a:ext uri="{FF2B5EF4-FFF2-40B4-BE49-F238E27FC236}">
                <a16:creationId xmlns:a16="http://schemas.microsoft.com/office/drawing/2014/main" id="{1449FFC7-A582-FD77-53A9-CF0B7F2D1B7A}"/>
              </a:ext>
            </a:extLst>
          </p:cNvPr>
          <p:cNvSpPr>
            <a:spLocks noGrp="1"/>
          </p:cNvSpPr>
          <p:nvPr>
            <p:ph type="ftr" sz="quarter" idx="18"/>
          </p:nvPr>
        </p:nvSpPr>
        <p:spPr/>
        <p:txBody>
          <a:bodyPr/>
          <a:lstStyle>
            <a:lvl1pPr>
              <a:defRPr>
                <a:latin typeface="Segoe UI Light" panose="020B0502040204020203" pitchFamily="34" charset="0"/>
                <a:cs typeface="Segoe UI Light" panose="020B0502040204020203" pitchFamily="34" charset="0"/>
              </a:defRPr>
            </a:lvl1pPr>
          </a:lstStyle>
          <a:p>
            <a:r>
              <a:rPr lang="en-US"/>
              <a:t>PRESENTATION TITLE</a:t>
            </a:r>
            <a:endParaRPr lang="en-US">
              <a:latin typeface="Segoe UI Light" panose="020B0502040204020203" pitchFamily="34" charset="0"/>
              <a:cs typeface="Segoe UI Light" panose="020B0502040204020203" pitchFamily="34" charset="0"/>
            </a:endParaRPr>
          </a:p>
        </p:txBody>
      </p:sp>
      <p:pic>
        <p:nvPicPr>
          <p:cNvPr id="2" name="Picture 1">
            <a:extLst>
              <a:ext uri="{FF2B5EF4-FFF2-40B4-BE49-F238E27FC236}">
                <a16:creationId xmlns:a16="http://schemas.microsoft.com/office/drawing/2014/main" id="{59CBCDBC-41F5-6BAA-37A8-8FA6452BAFD5}"/>
              </a:ext>
            </a:extLst>
          </p:cNvPr>
          <p:cNvPicPr>
            <a:picLocks noChangeAspect="1"/>
          </p:cNvPicPr>
          <p:nvPr userDrawn="1"/>
        </p:nvPicPr>
        <p:blipFill>
          <a:blip r:embed="rId2"/>
          <a:stretch>
            <a:fillRect/>
          </a:stretch>
        </p:blipFill>
        <p:spPr>
          <a:xfrm>
            <a:off x="459509" y="6417399"/>
            <a:ext cx="1581728" cy="243026"/>
          </a:xfrm>
          <a:prstGeom prst="rect">
            <a:avLst/>
          </a:prstGeom>
        </p:spPr>
      </p:pic>
      <p:sp>
        <p:nvSpPr>
          <p:cNvPr id="4" name="Slide Number Placeholder 31">
            <a:extLst>
              <a:ext uri="{FF2B5EF4-FFF2-40B4-BE49-F238E27FC236}">
                <a16:creationId xmlns:a16="http://schemas.microsoft.com/office/drawing/2014/main" id="{EB2A8716-6A07-20CE-7396-69A326B8A680}"/>
              </a:ext>
            </a:extLst>
          </p:cNvPr>
          <p:cNvSpPr>
            <a:spLocks noGrp="1"/>
          </p:cNvSpPr>
          <p:nvPr>
            <p:ph type="sldNum" sz="quarter" idx="19"/>
          </p:nvPr>
        </p:nvSpPr>
        <p:spPr>
          <a:xfrm>
            <a:off x="10150763" y="6356350"/>
            <a:ext cx="1660237" cy="365125"/>
          </a:xfrm>
        </p:spPr>
        <p:txBody>
          <a:bodyPr/>
          <a:lstStyle/>
          <a:p>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229607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1730829" cy="365125"/>
          </a:xfrm>
          <a:prstGeom prst="rect">
            <a:avLst/>
          </a:prstGeom>
        </p:spPr>
        <p:txBody>
          <a:bodyPr vert="horz" lIns="91440" tIns="45720" rIns="91440" bIns="45720" rtlCol="0" anchor="ctr"/>
          <a:lstStyle>
            <a:lvl1pPr algn="l">
              <a:defRPr sz="1000">
                <a:solidFill>
                  <a:schemeClr val="tx2">
                    <a:lumMod val="60000"/>
                    <a:lumOff val="40000"/>
                  </a:schemeClr>
                </a:solidFill>
                <a:latin typeface="+mn-lt"/>
              </a:defRPr>
            </a:lvl1pPr>
          </a:lstStyle>
          <a:p>
            <a:r>
              <a:rPr lang="en-US"/>
              <a:t>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spc="50" baseline="0">
                <a:solidFill>
                  <a:schemeClr val="tx2">
                    <a:lumMod val="60000"/>
                    <a:lumOff val="40000"/>
                  </a:schemeClr>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271342" y="6356350"/>
            <a:ext cx="1539658" cy="365125"/>
          </a:xfrm>
          <a:prstGeom prst="rect">
            <a:avLst/>
          </a:prstGeom>
        </p:spPr>
        <p:txBody>
          <a:bodyPr vert="horz" lIns="91440" tIns="45720" rIns="91440" bIns="45720" rtlCol="0" anchor="ctr"/>
          <a:lstStyle>
            <a:lvl1pPr algn="r">
              <a:defRPr sz="1000">
                <a:solidFill>
                  <a:schemeClr val="tx2">
                    <a:lumMod val="60000"/>
                    <a:lumOff val="40000"/>
                  </a:schemeClr>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84" r:id="rId3"/>
    <p:sldLayoutId id="2147483674" r:id="rId4"/>
    <p:sldLayoutId id="2147483675" r:id="rId5"/>
    <p:sldLayoutId id="2147483676" r:id="rId6"/>
    <p:sldLayoutId id="2147483659" r:id="rId7"/>
    <p:sldLayoutId id="2147483677" r:id="rId8"/>
    <p:sldLayoutId id="2147483678" r:id="rId9"/>
    <p:sldLayoutId id="2147483679" r:id="rId10"/>
    <p:sldLayoutId id="2147483680" r:id="rId11"/>
    <p:sldLayoutId id="2147483681" r:id="rId12"/>
    <p:sldLayoutId id="2147483682" r:id="rId13"/>
    <p:sldLayoutId id="2147483683" r:id="rId14"/>
    <p:sldLayoutId id="2147483694" r:id="rId15"/>
    <p:sldLayoutId id="2147483695" r:id="rId16"/>
    <p:sldLayoutId id="2147483686" r:id="rId17"/>
    <p:sldLayoutId id="214748369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Black" panose="020B0A02040204020203" pitchFamily="34" charset="0"/>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hyperlink" Target="mailto:alex.mcgillivray@suresystems.c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creativecommons.org/licenses/by-nc/3.0/" TargetMode="External"/><Relationship Id="rId4" Type="http://schemas.openxmlformats.org/officeDocument/2006/relationships/hyperlink" Target="https://mylittlelearningsblog.wordpress.com/category/parent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s://suresystems.ca/m365-reality-check/"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Description automatically generated">
            <a:extLst>
              <a:ext uri="{FF2B5EF4-FFF2-40B4-BE49-F238E27FC236}">
                <a16:creationId xmlns:a16="http://schemas.microsoft.com/office/drawing/2014/main" id="{D5533BFE-67CD-3A5A-16B6-2F549BD15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4943" cy="6858000"/>
          </a:xfrm>
          <a:prstGeom prst="rect">
            <a:avLst/>
          </a:prstGeom>
        </p:spPr>
      </p:pic>
      <p:sp>
        <p:nvSpPr>
          <p:cNvPr id="10" name="Rectangle: Rounded Corners 4">
            <a:extLst>
              <a:ext uri="{FF2B5EF4-FFF2-40B4-BE49-F238E27FC236}">
                <a16:creationId xmlns:a16="http://schemas.microsoft.com/office/drawing/2014/main" id="{84D030C6-3EA3-675B-93C7-B75A0DF02A7F}"/>
              </a:ext>
              <a:ext uri="{C183D7F6-B498-43B3-948B-1728B52AA6E4}">
                <adec:decorative xmlns:adec="http://schemas.microsoft.com/office/drawing/2017/decorative" val="1"/>
              </a:ext>
            </a:extLst>
          </p:cNvPr>
          <p:cNvSpPr/>
          <p:nvPr/>
        </p:nvSpPr>
        <p:spPr>
          <a:xfrm>
            <a:off x="5803822" y="817123"/>
            <a:ext cx="5958118" cy="3291414"/>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502920" rIns="91440" bIns="4572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9" name="Title 3">
            <a:extLst>
              <a:ext uri="{FF2B5EF4-FFF2-40B4-BE49-F238E27FC236}">
                <a16:creationId xmlns:a16="http://schemas.microsoft.com/office/drawing/2014/main" id="{1D256816-2336-CEE5-E1DB-0F80EB09ADF6}"/>
              </a:ext>
            </a:extLst>
          </p:cNvPr>
          <p:cNvSpPr txBox="1">
            <a:spLocks/>
          </p:cNvSpPr>
          <p:nvPr/>
        </p:nvSpPr>
        <p:spPr>
          <a:xfrm>
            <a:off x="6095998" y="1341678"/>
            <a:ext cx="5352789" cy="147732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algn="ctr">
              <a:defRPr/>
            </a:pPr>
            <a:r>
              <a:rPr lang="en-US" sz="4800" b="1">
                <a:solidFill>
                  <a:srgbClr val="F26805"/>
                </a:solidFill>
                <a:cs typeface="Segoe UI Semibold"/>
              </a:rPr>
              <a:t>Building A Resilient </a:t>
            </a:r>
            <a:r>
              <a:rPr lang="en-US" sz="4800" b="1" dirty="0">
                <a:solidFill>
                  <a:srgbClr val="F26805"/>
                </a:solidFill>
                <a:cs typeface="Segoe UI Semibold"/>
              </a:rPr>
              <a:t>Business</a:t>
            </a:r>
            <a:endParaRPr lang="en-US" sz="4800" b="1" dirty="0">
              <a:solidFill>
                <a:srgbClr val="F26805"/>
              </a:solidFill>
              <a:cs typeface="Segoe UI Semibold" panose="020B0702040204020203" pitchFamily="34" charset="0"/>
            </a:endParaRPr>
          </a:p>
        </p:txBody>
      </p:sp>
      <p:sp>
        <p:nvSpPr>
          <p:cNvPr id="2" name="Title 3">
            <a:extLst>
              <a:ext uri="{FF2B5EF4-FFF2-40B4-BE49-F238E27FC236}">
                <a16:creationId xmlns:a16="http://schemas.microsoft.com/office/drawing/2014/main" id="{E8637995-6A21-49D0-7AF8-483F8858B636}"/>
              </a:ext>
            </a:extLst>
          </p:cNvPr>
          <p:cNvSpPr txBox="1">
            <a:spLocks/>
          </p:cNvSpPr>
          <p:nvPr/>
        </p:nvSpPr>
        <p:spPr>
          <a:xfrm>
            <a:off x="6095998" y="3155995"/>
            <a:ext cx="5352789" cy="61555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algn="ctr">
              <a:defRPr/>
            </a:pPr>
            <a:r>
              <a:rPr lang="en-US" sz="2000" b="1">
                <a:solidFill>
                  <a:schemeClr val="bg1"/>
                </a:solidFill>
                <a:cs typeface="Segoe UI Semibold"/>
              </a:rPr>
              <a:t>The Calgary Leader’s Guide to IT That Holds Up Under Pressure</a:t>
            </a:r>
          </a:p>
        </p:txBody>
      </p:sp>
      <p:sp>
        <p:nvSpPr>
          <p:cNvPr id="4" name="Title 3">
            <a:extLst>
              <a:ext uri="{FF2B5EF4-FFF2-40B4-BE49-F238E27FC236}">
                <a16:creationId xmlns:a16="http://schemas.microsoft.com/office/drawing/2014/main" id="{CCB1F9F9-BEC6-D79E-3E4F-02CF45AE9787}"/>
              </a:ext>
            </a:extLst>
          </p:cNvPr>
          <p:cNvSpPr txBox="1">
            <a:spLocks/>
          </p:cNvSpPr>
          <p:nvPr/>
        </p:nvSpPr>
        <p:spPr>
          <a:xfrm>
            <a:off x="6093048" y="4705402"/>
            <a:ext cx="3468824"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a:defRPr/>
            </a:pPr>
            <a:r>
              <a:rPr lang="en-US" sz="2000" b="1">
                <a:solidFill>
                  <a:schemeClr val="tx1"/>
                </a:solidFill>
                <a:cs typeface="Segoe UI Semibold"/>
              </a:rPr>
              <a:t>Alex McGillivray</a:t>
            </a:r>
            <a:br>
              <a:rPr lang="en-US" sz="2000">
                <a:cs typeface="Segoe UI Semibold"/>
              </a:rPr>
            </a:br>
            <a:r>
              <a:rPr lang="en-US" sz="1600">
                <a:solidFill>
                  <a:schemeClr val="tx1"/>
                </a:solidFill>
                <a:cs typeface="Segoe UI Semibold"/>
              </a:rPr>
              <a:t>CEO, Sure Systems</a:t>
            </a:r>
            <a:br>
              <a:rPr lang="en-US" sz="2000">
                <a:cs typeface="Segoe UI Semibold"/>
              </a:rPr>
            </a:br>
            <a:r>
              <a:rPr lang="en-US" sz="1800">
                <a:solidFill>
                  <a:schemeClr val="tx1"/>
                </a:solidFill>
                <a:cs typeface="Segoe UI Semibold"/>
                <a:hlinkClick r:id="rId4">
                  <a:extLst>
                    <a:ext uri="{A12FA001-AC4F-418D-AE19-62706E023703}">
                      <ahyp:hlinkClr xmlns:ahyp="http://schemas.microsoft.com/office/drawing/2018/hyperlinkcolor" val="tx"/>
                    </a:ext>
                  </a:extLst>
                </a:hlinkClick>
              </a:rPr>
              <a:t>alex.mcgillivray@suresystems.ca</a:t>
            </a:r>
            <a:br>
              <a:rPr lang="en-US" sz="1800">
                <a:cs typeface="Segoe UI Semibold"/>
              </a:rPr>
            </a:br>
            <a:r>
              <a:rPr lang="en-US" sz="1800">
                <a:solidFill>
                  <a:schemeClr val="tx1"/>
                </a:solidFill>
                <a:cs typeface="Segoe UI Semibold"/>
              </a:rPr>
              <a:t>403.539.9688</a:t>
            </a:r>
          </a:p>
        </p:txBody>
      </p:sp>
    </p:spTree>
    <p:extLst>
      <p:ext uri="{BB962C8B-B14F-4D97-AF65-F5344CB8AC3E}">
        <p14:creationId xmlns:p14="http://schemas.microsoft.com/office/powerpoint/2010/main" val="101083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1D11-3A67-353F-394B-400E200F30DA}"/>
              </a:ext>
            </a:extLst>
          </p:cNvPr>
          <p:cNvSpPr>
            <a:spLocks noGrp="1"/>
          </p:cNvSpPr>
          <p:nvPr>
            <p:ph type="title"/>
          </p:nvPr>
        </p:nvSpPr>
        <p:spPr>
          <a:xfrm>
            <a:off x="0" y="824684"/>
            <a:ext cx="11605600" cy="1639937"/>
          </a:xfrm>
        </p:spPr>
        <p:txBody>
          <a:bodyPr vert="horz" wrap="square" lIns="914400" tIns="45720" rIns="91440" bIns="45720" rtlCol="0" anchor="b">
            <a:normAutofit/>
          </a:bodyPr>
          <a:lstStyle/>
          <a:p>
            <a:r>
              <a:rPr lang="en-US">
                <a:latin typeface="Segoe UI Black"/>
                <a:ea typeface="Segoe UI Black"/>
              </a:rPr>
              <a:t>Pillar 2 </a:t>
            </a:r>
            <a:br>
              <a:rPr lang="en-US"/>
            </a:br>
            <a:r>
              <a:rPr lang="en-US">
                <a:solidFill>
                  <a:schemeClr val="tx1">
                    <a:lumMod val="65000"/>
                    <a:lumOff val="35000"/>
                  </a:schemeClr>
                </a:solidFill>
                <a:latin typeface="Segoe UI Black"/>
                <a:ea typeface="Segoe UI Black"/>
              </a:rPr>
              <a:t>Coordinated Response</a:t>
            </a:r>
            <a:br>
              <a:rPr lang="en-US"/>
            </a:br>
            <a:endParaRPr lang="en-US"/>
          </a:p>
        </p:txBody>
      </p:sp>
      <p:sp>
        <p:nvSpPr>
          <p:cNvPr id="3" name="Content Placeholder 2">
            <a:extLst>
              <a:ext uri="{FF2B5EF4-FFF2-40B4-BE49-F238E27FC236}">
                <a16:creationId xmlns:a16="http://schemas.microsoft.com/office/drawing/2014/main" id="{31CE6958-B5FD-B850-F7AD-83F0DC7B2ACD}"/>
              </a:ext>
            </a:extLst>
          </p:cNvPr>
          <p:cNvSpPr>
            <a:spLocks noGrp="1"/>
          </p:cNvSpPr>
          <p:nvPr>
            <p:ph sz="quarter" idx="15"/>
          </p:nvPr>
        </p:nvSpPr>
        <p:spPr>
          <a:xfrm>
            <a:off x="640080" y="2834640"/>
            <a:ext cx="10963656" cy="3364992"/>
          </a:xfrm>
        </p:spPr>
        <p:txBody>
          <a:bodyPr vert="horz" lIns="91440" tIns="45720" rIns="91440" bIns="45720" rtlCol="0" anchor="t">
            <a:normAutofit/>
          </a:bodyPr>
          <a:lstStyle/>
          <a:p>
            <a:pPr marL="0" indent="0">
              <a:buNone/>
            </a:pPr>
            <a:r>
              <a:rPr lang="en-US" sz="2000">
                <a:latin typeface="Segoe UI Light"/>
                <a:cs typeface="Segoe UI Light"/>
              </a:rPr>
              <a:t>Do people know what to do without questioning?</a:t>
            </a:r>
          </a:p>
          <a:p>
            <a:endParaRPr lang="en-US" sz="1050" i="1">
              <a:latin typeface="Segoe UI Light"/>
              <a:cs typeface="Segoe UI Light"/>
            </a:endParaRPr>
          </a:p>
          <a:p>
            <a:pPr marL="0" indent="0">
              <a:buNone/>
            </a:pPr>
            <a:r>
              <a:rPr lang="en-US" b="0" i="1">
                <a:latin typeface="Segoe UI Light"/>
                <a:cs typeface="Segoe UI Light"/>
              </a:rPr>
              <a:t>This pillar focuses on:</a:t>
            </a:r>
          </a:p>
          <a:p>
            <a:pPr marL="0" indent="0">
              <a:buNone/>
            </a:pPr>
            <a:endParaRPr lang="en-US" sz="600" b="0"/>
          </a:p>
          <a:p>
            <a:pPr marL="285750" indent="-285750">
              <a:buFont typeface="Arial" panose="020B0604020202020204" pitchFamily="34" charset="0"/>
              <a:buChar char="•"/>
            </a:pPr>
            <a:r>
              <a:rPr lang="en-US" b="0"/>
              <a:t>Clear first 30‑minute actions</a:t>
            </a:r>
          </a:p>
          <a:p>
            <a:pPr marL="285750" indent="-285750">
              <a:buFont typeface="Arial" panose="020B0604020202020204" pitchFamily="34" charset="0"/>
              <a:buChar char="•"/>
            </a:pPr>
            <a:r>
              <a:rPr lang="en-US" b="0"/>
              <a:t>Known decision owners</a:t>
            </a:r>
          </a:p>
          <a:p>
            <a:pPr marL="285750" indent="-285750">
              <a:buFont typeface="Arial" panose="020B0604020202020204" pitchFamily="34" charset="0"/>
              <a:buChar char="•"/>
            </a:pPr>
            <a:r>
              <a:rPr lang="en-US" b="0">
                <a:latin typeface="Segoe UI Light"/>
                <a:cs typeface="Segoe UI Light"/>
              </a:rPr>
              <a:t>Tested recovery under pressure</a:t>
            </a:r>
            <a:br>
              <a:rPr lang="en-US" b="0"/>
            </a:br>
            <a:endParaRPr lang="en-US" b="0"/>
          </a:p>
          <a:p>
            <a:pPr marL="0" indent="0">
              <a:buNone/>
            </a:pPr>
            <a:r>
              <a:rPr lang="en-US">
                <a:latin typeface="Segoe UI Light"/>
                <a:cs typeface="Segoe UI Light"/>
              </a:rPr>
              <a:t>Plans matter so people don’t freeze.</a:t>
            </a:r>
          </a:p>
          <a:p>
            <a:pPr marL="0" indent="0">
              <a:buNone/>
            </a:pPr>
            <a:endParaRPr lang="en-US"/>
          </a:p>
        </p:txBody>
      </p:sp>
      <p:sp>
        <p:nvSpPr>
          <p:cNvPr id="10" name="Slide Number Placeholder 4">
            <a:extLst>
              <a:ext uri="{FF2B5EF4-FFF2-40B4-BE49-F238E27FC236}">
                <a16:creationId xmlns:a16="http://schemas.microsoft.com/office/drawing/2014/main" id="{D1FA4A6E-CA45-CA9E-9439-FB6358F7F84C}"/>
              </a:ext>
            </a:extLst>
          </p:cNvPr>
          <p:cNvSpPr>
            <a:spLocks noGrp="1"/>
          </p:cNvSpPr>
          <p:nvPr>
            <p:ph type="sldNum" sz="quarter" idx="18"/>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4023888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26E6-1A84-7A45-8BB3-E674AA3CB9F2}"/>
              </a:ext>
            </a:extLst>
          </p:cNvPr>
          <p:cNvSpPr>
            <a:spLocks noGrp="1"/>
          </p:cNvSpPr>
          <p:nvPr>
            <p:ph type="title"/>
          </p:nvPr>
        </p:nvSpPr>
        <p:spPr>
          <a:xfrm>
            <a:off x="0" y="824684"/>
            <a:ext cx="11605600" cy="1639937"/>
          </a:xfrm>
        </p:spPr>
        <p:txBody>
          <a:bodyPr vert="horz" wrap="square" lIns="914400" tIns="45720" rIns="91440" bIns="45720" rtlCol="0" anchor="b">
            <a:normAutofit/>
          </a:bodyPr>
          <a:lstStyle/>
          <a:p>
            <a:pPr>
              <a:lnSpc>
                <a:spcPct val="100000"/>
              </a:lnSpc>
            </a:pPr>
            <a:r>
              <a:rPr lang="en-US">
                <a:latin typeface="Segoe UI Black"/>
                <a:ea typeface="Segoe UI Black"/>
              </a:rPr>
              <a:t>Pillar 3 </a:t>
            </a:r>
            <a:br>
              <a:rPr lang="en-US"/>
            </a:br>
            <a:r>
              <a:rPr lang="en-US">
                <a:solidFill>
                  <a:schemeClr val="tx1">
                    <a:lumMod val="65000"/>
                    <a:lumOff val="35000"/>
                  </a:schemeClr>
                </a:solidFill>
                <a:latin typeface="Segoe UI Black"/>
                <a:ea typeface="Segoe UI Black"/>
              </a:rPr>
              <a:t>Human Reliability</a:t>
            </a:r>
            <a:br>
              <a:rPr lang="en-US"/>
            </a:br>
            <a:endParaRPr lang="en-US"/>
          </a:p>
        </p:txBody>
      </p:sp>
      <p:sp>
        <p:nvSpPr>
          <p:cNvPr id="3" name="Content Placeholder 2">
            <a:extLst>
              <a:ext uri="{FF2B5EF4-FFF2-40B4-BE49-F238E27FC236}">
                <a16:creationId xmlns:a16="http://schemas.microsoft.com/office/drawing/2014/main" id="{B22BEEFE-43B2-4430-3037-F84FE9EF4919}"/>
              </a:ext>
            </a:extLst>
          </p:cNvPr>
          <p:cNvSpPr>
            <a:spLocks noGrp="1"/>
          </p:cNvSpPr>
          <p:nvPr>
            <p:ph sz="quarter" idx="15"/>
          </p:nvPr>
        </p:nvSpPr>
        <p:spPr>
          <a:xfrm>
            <a:off x="640080" y="2834640"/>
            <a:ext cx="10963656" cy="3364992"/>
          </a:xfrm>
        </p:spPr>
        <p:txBody>
          <a:bodyPr vert="horz" lIns="91440" tIns="45720" rIns="91440" bIns="45720" rtlCol="0" anchor="t">
            <a:normAutofit/>
          </a:bodyPr>
          <a:lstStyle/>
          <a:p>
            <a:pPr marL="0" indent="0">
              <a:buNone/>
            </a:pPr>
            <a:r>
              <a:rPr lang="en-US" sz="2000">
                <a:latin typeface="Segoe UI Light"/>
                <a:cs typeface="Segoe UI Light"/>
              </a:rPr>
              <a:t>Do people behave predictably when something feels wrong?</a:t>
            </a:r>
          </a:p>
          <a:p>
            <a:endParaRPr lang="en-US" sz="1000">
              <a:latin typeface="Segoe UI Light"/>
              <a:cs typeface="Segoe UI Light"/>
            </a:endParaRPr>
          </a:p>
          <a:p>
            <a:pPr marL="0" indent="0">
              <a:buNone/>
            </a:pPr>
            <a:r>
              <a:rPr lang="en-US" b="0" i="1">
                <a:latin typeface="Segoe UI Light"/>
                <a:cs typeface="Segoe UI Light"/>
              </a:rPr>
              <a:t>This pillar focuses on:</a:t>
            </a:r>
            <a:br>
              <a:rPr lang="en-US" b="0"/>
            </a:br>
            <a:endParaRPr lang="en-US" sz="1000" b="0"/>
          </a:p>
          <a:p>
            <a:pPr marL="285750" indent="-285750">
              <a:buFont typeface="Arial" panose="020B0604020202020204" pitchFamily="34" charset="0"/>
              <a:buChar char="•"/>
            </a:pPr>
            <a:r>
              <a:rPr lang="en-US" b="0"/>
              <a:t>Early escalation</a:t>
            </a:r>
          </a:p>
          <a:p>
            <a:pPr marL="285750" indent="-285750">
              <a:buFont typeface="Arial" panose="020B0604020202020204" pitchFamily="34" charset="0"/>
              <a:buChar char="•"/>
            </a:pPr>
            <a:r>
              <a:rPr lang="en-US" b="0"/>
              <a:t>Clear who‑to‑call rules</a:t>
            </a:r>
          </a:p>
          <a:p>
            <a:pPr marL="285750" indent="-285750">
              <a:buFont typeface="Arial" panose="020B0604020202020204" pitchFamily="34" charset="0"/>
              <a:buChar char="•"/>
            </a:pPr>
            <a:r>
              <a:rPr lang="en-US" b="0"/>
              <a:t>Supporting assigned high‑risk roles</a:t>
            </a:r>
          </a:p>
          <a:p>
            <a:pPr marL="0" indent="0">
              <a:buNone/>
            </a:pPr>
            <a:br>
              <a:rPr lang="en-US" b="0"/>
            </a:br>
            <a:r>
              <a:rPr lang="en-US">
                <a:latin typeface="Segoe UI Light"/>
                <a:cs typeface="Segoe UI Light"/>
              </a:rPr>
              <a:t>Technology fails quietly.  People fail loudly.  Resilience makes those failures containable.</a:t>
            </a:r>
          </a:p>
        </p:txBody>
      </p:sp>
      <p:sp>
        <p:nvSpPr>
          <p:cNvPr id="10" name="Slide Number Placeholder 4">
            <a:extLst>
              <a:ext uri="{FF2B5EF4-FFF2-40B4-BE49-F238E27FC236}">
                <a16:creationId xmlns:a16="http://schemas.microsoft.com/office/drawing/2014/main" id="{59E8BD85-9B79-C8A1-72EE-2E589ACE42CC}"/>
              </a:ext>
            </a:extLst>
          </p:cNvPr>
          <p:cNvSpPr>
            <a:spLocks noGrp="1"/>
          </p:cNvSpPr>
          <p:nvPr>
            <p:ph type="sldNum" sz="quarter" idx="18"/>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75049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3180-E565-B6B4-F1CF-6E359EDFA3CC}"/>
              </a:ext>
            </a:extLst>
          </p:cNvPr>
          <p:cNvSpPr>
            <a:spLocks noGrp="1"/>
          </p:cNvSpPr>
          <p:nvPr>
            <p:ph type="title"/>
          </p:nvPr>
        </p:nvSpPr>
        <p:spPr>
          <a:xfrm>
            <a:off x="0" y="824684"/>
            <a:ext cx="11605600" cy="1639937"/>
          </a:xfrm>
        </p:spPr>
        <p:txBody>
          <a:bodyPr vert="horz" wrap="square" lIns="914400" tIns="45720" rIns="91440" bIns="45720" rtlCol="0" anchor="b">
            <a:normAutofit/>
          </a:bodyPr>
          <a:lstStyle/>
          <a:p>
            <a:r>
              <a:rPr lang="en-US">
                <a:latin typeface="Segoe UI Black"/>
                <a:ea typeface="Segoe UI Black"/>
              </a:rPr>
              <a:t>Pillar 4 </a:t>
            </a:r>
            <a:br>
              <a:rPr lang="en-US"/>
            </a:br>
            <a:r>
              <a:rPr lang="en-US">
                <a:solidFill>
                  <a:schemeClr val="tx1">
                    <a:lumMod val="65000"/>
                    <a:lumOff val="35000"/>
                  </a:schemeClr>
                </a:solidFill>
                <a:latin typeface="Segoe UI Black"/>
                <a:ea typeface="Segoe UI Black"/>
              </a:rPr>
              <a:t>Leadership Clarity Under Stress</a:t>
            </a:r>
            <a:br>
              <a:rPr lang="en-US"/>
            </a:br>
            <a:endParaRPr lang="en-US"/>
          </a:p>
        </p:txBody>
      </p:sp>
      <p:sp>
        <p:nvSpPr>
          <p:cNvPr id="3" name="Content Placeholder 2">
            <a:extLst>
              <a:ext uri="{FF2B5EF4-FFF2-40B4-BE49-F238E27FC236}">
                <a16:creationId xmlns:a16="http://schemas.microsoft.com/office/drawing/2014/main" id="{908D5C81-694C-AC2F-830E-1299EF95F2C5}"/>
              </a:ext>
            </a:extLst>
          </p:cNvPr>
          <p:cNvSpPr>
            <a:spLocks noGrp="1"/>
          </p:cNvSpPr>
          <p:nvPr>
            <p:ph sz="quarter" idx="15"/>
          </p:nvPr>
        </p:nvSpPr>
        <p:spPr>
          <a:xfrm>
            <a:off x="640080" y="2834640"/>
            <a:ext cx="10963656" cy="3364992"/>
          </a:xfrm>
        </p:spPr>
        <p:txBody>
          <a:bodyPr vert="horz" lIns="91440" tIns="45720" rIns="91440" bIns="45720" rtlCol="0" anchor="t">
            <a:normAutofit/>
          </a:bodyPr>
          <a:lstStyle/>
          <a:p>
            <a:pPr marL="0" indent="0">
              <a:buNone/>
            </a:pPr>
            <a:r>
              <a:rPr lang="en-US" sz="2000">
                <a:latin typeface="Segoe UI Light"/>
                <a:cs typeface="Segoe UI Light"/>
              </a:rPr>
              <a:t>Does leadership reduce chaos or amplify it?</a:t>
            </a:r>
          </a:p>
          <a:p>
            <a:endParaRPr lang="en-US" sz="1000" i="1">
              <a:latin typeface="Segoe UI Light"/>
              <a:cs typeface="Segoe UI Light"/>
            </a:endParaRPr>
          </a:p>
          <a:p>
            <a:pPr marL="0" indent="0">
              <a:buNone/>
            </a:pPr>
            <a:r>
              <a:rPr lang="en-US" b="0" i="1">
                <a:latin typeface="Segoe UI Light"/>
                <a:cs typeface="Segoe UI Light"/>
              </a:rPr>
              <a:t>This pillar focuses on:</a:t>
            </a:r>
          </a:p>
          <a:p>
            <a:pPr marL="0" indent="0">
              <a:buNone/>
            </a:pPr>
            <a:endParaRPr lang="en-US" sz="1000" b="0"/>
          </a:p>
          <a:p>
            <a:pPr marL="285750" indent="-285750">
              <a:buFont typeface="Arial" panose="020B0604020202020204" pitchFamily="34" charset="0"/>
              <a:buChar char="•"/>
            </a:pPr>
            <a:r>
              <a:rPr lang="en-US" b="0"/>
              <a:t>Clear authority during incidents</a:t>
            </a:r>
          </a:p>
          <a:p>
            <a:pPr marL="285750" indent="-285750">
              <a:buFont typeface="Arial" panose="020B0604020202020204" pitchFamily="34" charset="0"/>
              <a:buChar char="•"/>
            </a:pPr>
            <a:r>
              <a:rPr lang="en-US" b="0"/>
              <a:t>Calm communication</a:t>
            </a:r>
          </a:p>
          <a:p>
            <a:pPr marL="285750" indent="-285750">
              <a:buFont typeface="Arial" panose="020B0604020202020204" pitchFamily="34" charset="0"/>
              <a:buChar char="•"/>
            </a:pPr>
            <a:r>
              <a:rPr lang="en-US" b="0"/>
              <a:t>Knowing when to react and when not to.</a:t>
            </a:r>
          </a:p>
          <a:p>
            <a:pPr marL="0" indent="0">
              <a:buNone/>
            </a:pPr>
            <a:br>
              <a:rPr lang="en-US" b="0"/>
            </a:br>
            <a:r>
              <a:rPr lang="en-US">
                <a:latin typeface="Segoe UI Light"/>
                <a:cs typeface="Segoe UI Light"/>
              </a:rPr>
              <a:t>Strong systems recover.  Strong leadership prevents compounded damage.</a:t>
            </a:r>
          </a:p>
        </p:txBody>
      </p:sp>
      <p:sp>
        <p:nvSpPr>
          <p:cNvPr id="10" name="Slide Number Placeholder 4">
            <a:extLst>
              <a:ext uri="{FF2B5EF4-FFF2-40B4-BE49-F238E27FC236}">
                <a16:creationId xmlns:a16="http://schemas.microsoft.com/office/drawing/2014/main" id="{148562DA-55CD-DEFF-F667-CCB2AB73CF9F}"/>
              </a:ext>
            </a:extLst>
          </p:cNvPr>
          <p:cNvSpPr>
            <a:spLocks noGrp="1"/>
          </p:cNvSpPr>
          <p:nvPr>
            <p:ph type="sldNum" sz="quarter" idx="18"/>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104162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F1064-5484-C902-744F-4A52B56CB7EC}"/>
              </a:ext>
            </a:extLst>
          </p:cNvPr>
          <p:cNvSpPr>
            <a:spLocks noGrp="1"/>
          </p:cNvSpPr>
          <p:nvPr>
            <p:ph type="title"/>
          </p:nvPr>
        </p:nvSpPr>
        <p:spPr>
          <a:xfrm>
            <a:off x="0" y="824684"/>
            <a:ext cx="11605600" cy="1639937"/>
          </a:xfrm>
        </p:spPr>
        <p:txBody>
          <a:bodyPr vert="horz" wrap="square" lIns="914400" tIns="45720" rIns="91440" bIns="45720" rtlCol="0" anchor="b">
            <a:normAutofit/>
          </a:bodyPr>
          <a:lstStyle/>
          <a:p>
            <a:r>
              <a:rPr lang="en-US">
                <a:latin typeface="Segoe UI Black"/>
                <a:ea typeface="Segoe UI Black"/>
              </a:rPr>
              <a:t>A Simple Self‑Check</a:t>
            </a:r>
            <a:br>
              <a:rPr lang="en-US"/>
            </a:br>
            <a:endParaRPr lang="en-US"/>
          </a:p>
        </p:txBody>
      </p:sp>
      <p:sp>
        <p:nvSpPr>
          <p:cNvPr id="11" name="Content Placeholder 2">
            <a:extLst>
              <a:ext uri="{FF2B5EF4-FFF2-40B4-BE49-F238E27FC236}">
                <a16:creationId xmlns:a16="http://schemas.microsoft.com/office/drawing/2014/main" id="{87AE18F6-F050-DD35-6EFD-7C457730DEB6}"/>
              </a:ext>
            </a:extLst>
          </p:cNvPr>
          <p:cNvSpPr>
            <a:spLocks noGrp="1"/>
          </p:cNvSpPr>
          <p:nvPr>
            <p:ph sz="quarter" idx="15"/>
          </p:nvPr>
        </p:nvSpPr>
        <p:spPr>
          <a:xfrm>
            <a:off x="640080" y="2834640"/>
            <a:ext cx="10963656" cy="3364992"/>
          </a:xfrm>
        </p:spPr>
        <p:txBody>
          <a:bodyPr vert="horz" lIns="91440" tIns="45720" rIns="91440" bIns="45720" rtlCol="0" anchor="t">
            <a:normAutofit/>
          </a:bodyPr>
          <a:lstStyle/>
          <a:p>
            <a:pPr marL="0" indent="0">
              <a:buNone/>
            </a:pPr>
            <a:r>
              <a:rPr lang="en-US" sz="2800">
                <a:latin typeface="Segoe UI Light"/>
                <a:cs typeface="Segoe UI Light"/>
              </a:rPr>
              <a:t>What if IT failed or went offline tomorrow?</a:t>
            </a:r>
          </a:p>
          <a:p>
            <a:pPr marL="0" indent="0">
              <a:buNone/>
            </a:pPr>
            <a:endParaRPr lang="en-US" sz="1050" b="0"/>
          </a:p>
          <a:p>
            <a:pPr marL="342900" indent="-342900">
              <a:buFont typeface="+mj-lt"/>
              <a:buAutoNum type="arabicPeriod"/>
            </a:pPr>
            <a:r>
              <a:rPr lang="en-US" sz="2400" b="0"/>
              <a:t>How long could we function without key systems?</a:t>
            </a:r>
          </a:p>
          <a:p>
            <a:pPr marL="342900" indent="-342900">
              <a:buFont typeface="+mj-lt"/>
              <a:buAutoNum type="arabicPeriod"/>
            </a:pPr>
            <a:r>
              <a:rPr lang="en-US" sz="2400" b="0"/>
              <a:t>Who leads the response and what gets restored first?</a:t>
            </a:r>
          </a:p>
          <a:p>
            <a:pPr marL="342900" indent="-342900">
              <a:buFont typeface="+mj-lt"/>
              <a:buAutoNum type="arabicPeriod"/>
            </a:pPr>
            <a:r>
              <a:rPr lang="en-US" sz="2400" b="0">
                <a:latin typeface="Segoe UI Light"/>
                <a:cs typeface="Segoe UI Light"/>
              </a:rPr>
              <a:t>Would the first hour be organized or chaotic?</a:t>
            </a:r>
            <a:br>
              <a:rPr lang="en-US" sz="2400" b="0"/>
            </a:br>
            <a:endParaRPr lang="en-US" sz="1400" b="0"/>
          </a:p>
          <a:p>
            <a:pPr marL="0" indent="0">
              <a:buNone/>
            </a:pPr>
            <a:r>
              <a:rPr lang="en-US" sz="2400"/>
              <a:t>Unclear answers point to resilience gaps.</a:t>
            </a:r>
          </a:p>
        </p:txBody>
      </p:sp>
      <p:sp>
        <p:nvSpPr>
          <p:cNvPr id="10" name="Slide Number Placeholder 4">
            <a:extLst>
              <a:ext uri="{FF2B5EF4-FFF2-40B4-BE49-F238E27FC236}">
                <a16:creationId xmlns:a16="http://schemas.microsoft.com/office/drawing/2014/main" id="{6570DF0F-588F-3FEA-CA64-D6F3299A96EC}"/>
              </a:ext>
            </a:extLst>
          </p:cNvPr>
          <p:cNvSpPr>
            <a:spLocks noGrp="1"/>
          </p:cNvSpPr>
          <p:nvPr>
            <p:ph type="sldNum" sz="quarter" idx="18"/>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41223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99290-5A77-8851-27E9-F373D15BFAAE}"/>
              </a:ext>
            </a:extLst>
          </p:cNvPr>
          <p:cNvSpPr>
            <a:spLocks noGrp="1"/>
          </p:cNvSpPr>
          <p:nvPr>
            <p:ph type="ctrTitle"/>
          </p:nvPr>
        </p:nvSpPr>
        <p:spPr>
          <a:xfrm>
            <a:off x="0" y="824686"/>
            <a:ext cx="7242048" cy="1632045"/>
          </a:xfrm>
        </p:spPr>
        <p:txBody>
          <a:bodyPr vert="horz" wrap="square" lIns="914400" tIns="45720" rIns="91440" bIns="45720" rtlCol="0" anchor="b">
            <a:normAutofit fontScale="90000"/>
          </a:bodyPr>
          <a:lstStyle/>
          <a:p>
            <a:pPr>
              <a:spcBef>
                <a:spcPts val="0"/>
              </a:spcBef>
            </a:pPr>
            <a:br>
              <a:rPr lang="en-US">
                <a:latin typeface="Segoe UI Black"/>
                <a:ea typeface="Segoe UI Black"/>
              </a:rPr>
            </a:br>
            <a:r>
              <a:rPr lang="en-US">
                <a:latin typeface="Segoe UI Black"/>
                <a:ea typeface="Segoe UI Black"/>
              </a:rPr>
              <a:t>How Resilience Is Built (In Practice)</a:t>
            </a:r>
            <a:br>
              <a:rPr lang="en-US"/>
            </a:br>
            <a:endParaRPr lang="en-US"/>
          </a:p>
        </p:txBody>
      </p:sp>
      <p:sp>
        <p:nvSpPr>
          <p:cNvPr id="3" name="Content Placeholder 2">
            <a:extLst>
              <a:ext uri="{FF2B5EF4-FFF2-40B4-BE49-F238E27FC236}">
                <a16:creationId xmlns:a16="http://schemas.microsoft.com/office/drawing/2014/main" id="{07967949-AEBB-4540-C592-A041FD907C54}"/>
              </a:ext>
            </a:extLst>
          </p:cNvPr>
          <p:cNvSpPr>
            <a:spLocks noGrp="1"/>
          </p:cNvSpPr>
          <p:nvPr>
            <p:ph sz="quarter" idx="15"/>
          </p:nvPr>
        </p:nvSpPr>
        <p:spPr>
          <a:xfrm>
            <a:off x="915988" y="2761488"/>
            <a:ext cx="5430837" cy="3604098"/>
          </a:xfrm>
        </p:spPr>
        <p:txBody>
          <a:bodyPr vert="horz" lIns="91440" tIns="45720" rIns="91440" bIns="45720" rtlCol="0" anchor="t">
            <a:normAutofit lnSpcReduction="10000"/>
          </a:bodyPr>
          <a:lstStyle/>
          <a:p>
            <a:pPr marL="0" indent="0">
              <a:lnSpc>
                <a:spcPct val="90000"/>
              </a:lnSpc>
              <a:buNone/>
            </a:pPr>
            <a:r>
              <a:rPr lang="en-US" sz="2000">
                <a:latin typeface="Segoe UI Light"/>
                <a:cs typeface="Segoe UI Light"/>
              </a:rPr>
              <a:t>Resilience does not come from:</a:t>
            </a:r>
          </a:p>
          <a:p>
            <a:pPr marL="171450" indent="-171450">
              <a:lnSpc>
                <a:spcPct val="90000"/>
              </a:lnSpc>
              <a:buFont typeface="Arial" panose="020B0604020202020204" pitchFamily="34" charset="0"/>
              <a:buChar char="•"/>
            </a:pPr>
            <a:r>
              <a:rPr lang="en-US" b="0"/>
              <a:t>Buying more tools</a:t>
            </a:r>
          </a:p>
          <a:p>
            <a:pPr marL="171450" indent="-171450">
              <a:lnSpc>
                <a:spcPct val="90000"/>
              </a:lnSpc>
              <a:buFont typeface="Arial" panose="020B0604020202020204" pitchFamily="34" charset="0"/>
              <a:buChar char="•"/>
            </a:pPr>
            <a:r>
              <a:rPr lang="en-US" b="0"/>
              <a:t>Annual binders</a:t>
            </a:r>
          </a:p>
          <a:p>
            <a:pPr marL="171450" indent="-171450">
              <a:lnSpc>
                <a:spcPct val="90000"/>
              </a:lnSpc>
              <a:buFont typeface="Arial" panose="020B0604020202020204" pitchFamily="34" charset="0"/>
              <a:buChar char="•"/>
            </a:pPr>
            <a:r>
              <a:rPr lang="en-US" b="0"/>
              <a:t>One‑time training</a:t>
            </a:r>
          </a:p>
          <a:p>
            <a:pPr marL="0" indent="0">
              <a:lnSpc>
                <a:spcPct val="90000"/>
              </a:lnSpc>
              <a:buNone/>
            </a:pPr>
            <a:br>
              <a:rPr lang="en-US" b="0"/>
            </a:br>
            <a:r>
              <a:rPr lang="en-US" sz="2000">
                <a:latin typeface="Segoe UI Light"/>
                <a:cs typeface="Segoe UI Light"/>
              </a:rPr>
              <a:t>It comes from:</a:t>
            </a:r>
          </a:p>
          <a:p>
            <a:pPr marL="171450" indent="-171450">
              <a:lnSpc>
                <a:spcPct val="90000"/>
              </a:lnSpc>
              <a:buFont typeface="Arial" panose="020B0604020202020204" pitchFamily="34" charset="0"/>
              <a:buChar char="•"/>
            </a:pPr>
            <a:r>
              <a:rPr lang="en-US" b="0"/>
              <a:t>Layered design</a:t>
            </a:r>
          </a:p>
          <a:p>
            <a:pPr marL="171450" indent="-171450">
              <a:lnSpc>
                <a:spcPct val="90000"/>
              </a:lnSpc>
              <a:buFont typeface="Arial" panose="020B0604020202020204" pitchFamily="34" charset="0"/>
              <a:buChar char="•"/>
            </a:pPr>
            <a:r>
              <a:rPr lang="en-US" b="0"/>
              <a:t>Documented responses</a:t>
            </a:r>
          </a:p>
          <a:p>
            <a:pPr marL="171450" indent="-171450">
              <a:lnSpc>
                <a:spcPct val="90000"/>
              </a:lnSpc>
              <a:buFont typeface="Arial" panose="020B0604020202020204" pitchFamily="34" charset="0"/>
              <a:buChar char="•"/>
            </a:pPr>
            <a:r>
              <a:rPr lang="en-US" b="0"/>
              <a:t>Rehearsed recovery</a:t>
            </a:r>
          </a:p>
          <a:p>
            <a:pPr marL="171450" indent="-171450">
              <a:lnSpc>
                <a:spcPct val="90000"/>
              </a:lnSpc>
              <a:buFont typeface="Arial" panose="020B0604020202020204" pitchFamily="34" charset="0"/>
              <a:buChar char="•"/>
            </a:pPr>
            <a:r>
              <a:rPr lang="en-US" b="0"/>
              <a:t>People who know their role</a:t>
            </a:r>
          </a:p>
        </p:txBody>
      </p:sp>
      <p:pic>
        <p:nvPicPr>
          <p:cNvPr id="5" name="Picture 4" descr="Different colored organizers">
            <a:extLst>
              <a:ext uri="{FF2B5EF4-FFF2-40B4-BE49-F238E27FC236}">
                <a16:creationId xmlns:a16="http://schemas.microsoft.com/office/drawing/2014/main" id="{46620424-616C-91F2-1ED9-6CF1A8A9A7EB}"/>
              </a:ext>
            </a:extLst>
          </p:cNvPr>
          <p:cNvPicPr>
            <a:picLocks noChangeAspect="1"/>
          </p:cNvPicPr>
          <p:nvPr/>
        </p:nvPicPr>
        <p:blipFill>
          <a:blip r:embed="rId3"/>
          <a:srcRect l="26547" r="26441" b="1"/>
          <a:stretch>
            <a:fillRect/>
          </a:stretch>
        </p:blipFill>
        <p:spPr>
          <a:xfrm>
            <a:off x="6862918" y="10"/>
            <a:ext cx="5329082"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noFill/>
        </p:spPr>
      </p:pic>
      <p:sp>
        <p:nvSpPr>
          <p:cNvPr id="9" name="Slide Number Placeholder 4">
            <a:extLst>
              <a:ext uri="{FF2B5EF4-FFF2-40B4-BE49-F238E27FC236}">
                <a16:creationId xmlns:a16="http://schemas.microsoft.com/office/drawing/2014/main" id="{8ECD0C67-1775-210D-6C89-2B2712357F66}"/>
              </a:ext>
            </a:extLst>
          </p:cNvPr>
          <p:cNvSpPr>
            <a:spLocks noGrp="1"/>
          </p:cNvSpPr>
          <p:nvPr>
            <p:ph type="sldNum" sz="quarter" idx="18"/>
          </p:nvPr>
        </p:nvSpPr>
        <p:spPr>
          <a:xfrm>
            <a:off x="10150763" y="6365586"/>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317448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0796-E9C1-59CE-A499-966D828B12D2}"/>
              </a:ext>
            </a:extLst>
          </p:cNvPr>
          <p:cNvSpPr>
            <a:spLocks noGrp="1"/>
          </p:cNvSpPr>
          <p:nvPr>
            <p:ph type="ctrTitle"/>
          </p:nvPr>
        </p:nvSpPr>
        <p:spPr>
          <a:xfrm>
            <a:off x="0" y="824687"/>
            <a:ext cx="10191549" cy="1639937"/>
          </a:xfrm>
        </p:spPr>
        <p:txBody>
          <a:bodyPr wrap="square" anchor="ctr">
            <a:normAutofit/>
          </a:bodyPr>
          <a:lstStyle/>
          <a:p>
            <a:r>
              <a:rPr lang="en-US"/>
              <a:t>The Margin for Error Is Smaller</a:t>
            </a:r>
          </a:p>
        </p:txBody>
      </p:sp>
      <p:sp>
        <p:nvSpPr>
          <p:cNvPr id="3" name="Content Placeholder 2">
            <a:extLst>
              <a:ext uri="{FF2B5EF4-FFF2-40B4-BE49-F238E27FC236}">
                <a16:creationId xmlns:a16="http://schemas.microsoft.com/office/drawing/2014/main" id="{2EE642E6-CE30-93DD-582A-0B6456DE0824}"/>
              </a:ext>
            </a:extLst>
          </p:cNvPr>
          <p:cNvSpPr>
            <a:spLocks noGrp="1"/>
          </p:cNvSpPr>
          <p:nvPr>
            <p:ph sz="quarter" idx="15"/>
          </p:nvPr>
        </p:nvSpPr>
        <p:spPr>
          <a:xfrm>
            <a:off x="731520" y="2843784"/>
            <a:ext cx="5589016" cy="3363976"/>
          </a:xfrm>
        </p:spPr>
        <p:txBody>
          <a:bodyPr vert="horz" lIns="91440" tIns="45720" rIns="91440" bIns="45720" rtlCol="0" anchor="t">
            <a:normAutofit fontScale="92500" lnSpcReduction="10000"/>
          </a:bodyPr>
          <a:lstStyle/>
          <a:p>
            <a:pPr>
              <a:lnSpc>
                <a:spcPct val="110000"/>
              </a:lnSpc>
            </a:pPr>
            <a:r>
              <a:rPr lang="en-US">
                <a:latin typeface="Segoe UI Light"/>
                <a:cs typeface="Segoe UI Light"/>
              </a:rPr>
              <a:t>The business environment hasn’t gotten simpler. </a:t>
            </a:r>
            <a:r>
              <a:rPr lang="en-US" u="sng">
                <a:latin typeface="Segoe UI Light"/>
                <a:cs typeface="Segoe UI Light"/>
              </a:rPr>
              <a:t>It Is become less forgiving.</a:t>
            </a:r>
            <a:br>
              <a:rPr lang="en-US" sz="1100" u="sng"/>
            </a:br>
            <a:endParaRPr lang="en-US" sz="1100" b="0"/>
          </a:p>
          <a:p>
            <a:pPr marL="285750" indent="-285750">
              <a:lnSpc>
                <a:spcPct val="90000"/>
              </a:lnSpc>
              <a:buFont typeface="Arial" panose="020B0604020202020204" pitchFamily="34" charset="0"/>
              <a:buChar char="•"/>
            </a:pPr>
            <a:r>
              <a:rPr lang="en-US" sz="1600" b="0">
                <a:latin typeface="Segoe UI Light"/>
                <a:cs typeface="Segoe UI Light"/>
              </a:rPr>
              <a:t>Systems are more interconnected</a:t>
            </a:r>
          </a:p>
          <a:p>
            <a:pPr marL="285750" indent="-285750">
              <a:lnSpc>
                <a:spcPct val="90000"/>
              </a:lnSpc>
              <a:buFont typeface="Arial" panose="020B0604020202020204" pitchFamily="34" charset="0"/>
              <a:buChar char="•"/>
            </a:pPr>
            <a:r>
              <a:rPr lang="en-US" sz="1600" b="0">
                <a:latin typeface="Segoe UI Light"/>
                <a:cs typeface="Segoe UI Light"/>
              </a:rPr>
              <a:t>Downtime is noticed faster</a:t>
            </a:r>
          </a:p>
          <a:p>
            <a:pPr marL="285750" indent="-285750">
              <a:lnSpc>
                <a:spcPct val="90000"/>
              </a:lnSpc>
              <a:buFont typeface="Arial" panose="020B0604020202020204" pitchFamily="34" charset="0"/>
              <a:buChar char="•"/>
            </a:pPr>
            <a:r>
              <a:rPr lang="en-US" sz="1600" b="0">
                <a:latin typeface="Segoe UI Light"/>
                <a:cs typeface="Segoe UI Light"/>
              </a:rPr>
              <a:t>Mistakes travel further</a:t>
            </a:r>
          </a:p>
          <a:p>
            <a:pPr marL="285750" indent="-285750">
              <a:lnSpc>
                <a:spcPct val="90000"/>
              </a:lnSpc>
              <a:buFont typeface="Arial" panose="020B0604020202020204" pitchFamily="34" charset="0"/>
              <a:buChar char="•"/>
            </a:pPr>
            <a:r>
              <a:rPr lang="en-US" sz="1600" b="0">
                <a:latin typeface="Segoe UI Light"/>
                <a:cs typeface="Segoe UI Light"/>
              </a:rPr>
              <a:t>Recovery windows are shorter</a:t>
            </a:r>
          </a:p>
          <a:p>
            <a:pPr marL="0" indent="0">
              <a:lnSpc>
                <a:spcPct val="160000"/>
              </a:lnSpc>
              <a:buNone/>
            </a:pPr>
            <a:r>
              <a:rPr lang="en-US" sz="1600">
                <a:latin typeface="Segoe UI Light"/>
                <a:cs typeface="Segoe UI Light"/>
              </a:rPr>
              <a:t>Good prevention reduces risk</a:t>
            </a:r>
            <a:r>
              <a:rPr lang="en-US" sz="1100" b="0">
                <a:latin typeface="Segoe UI Light"/>
                <a:cs typeface="Segoe UI Light"/>
              </a:rPr>
              <a:t>.</a:t>
            </a:r>
            <a:br>
              <a:rPr lang="en-US" sz="1100" b="0"/>
            </a:br>
            <a:br>
              <a:rPr lang="en-US" sz="1100" b="0"/>
            </a:br>
            <a:r>
              <a:rPr lang="en-US" sz="1400" u="sng">
                <a:latin typeface="Segoe UI Light"/>
                <a:cs typeface="Segoe UI Light"/>
              </a:rPr>
              <a:t>Resilience determines whether disruption stays manageable or becomes damaging.</a:t>
            </a:r>
          </a:p>
          <a:p>
            <a:pPr marL="0" indent="0">
              <a:lnSpc>
                <a:spcPct val="90000"/>
              </a:lnSpc>
              <a:buNone/>
            </a:pPr>
            <a:endParaRPr lang="en-US" sz="1100"/>
          </a:p>
        </p:txBody>
      </p:sp>
      <p:pic>
        <p:nvPicPr>
          <p:cNvPr id="14" name="Content Placeholder 13">
            <a:extLst>
              <a:ext uri="{FF2B5EF4-FFF2-40B4-BE49-F238E27FC236}">
                <a16:creationId xmlns:a16="http://schemas.microsoft.com/office/drawing/2014/main" id="{7A05074F-B295-6733-B654-A9C31116516A}"/>
              </a:ext>
            </a:extLst>
          </p:cNvPr>
          <p:cNvPicPr>
            <a:picLocks noGrp="1" noChangeAspect="1"/>
          </p:cNvPicPr>
          <p:nvPr>
            <p:ph sz="quarter" idx="16"/>
          </p:nvPr>
        </p:nvPicPr>
        <p:blipFill>
          <a:blip r:embed="rId3"/>
          <a:stretch>
            <a:fillRect/>
          </a:stretch>
        </p:blipFill>
        <p:spPr>
          <a:xfrm>
            <a:off x="6391656" y="2843784"/>
            <a:ext cx="3191256" cy="3191256"/>
          </a:xfrm>
          <a:prstGeom prst="rect">
            <a:avLst/>
          </a:prstGeom>
          <a:noFill/>
        </p:spPr>
      </p:pic>
      <p:sp>
        <p:nvSpPr>
          <p:cNvPr id="13" name="Slide Number Placeholder 4">
            <a:extLst>
              <a:ext uri="{FF2B5EF4-FFF2-40B4-BE49-F238E27FC236}">
                <a16:creationId xmlns:a16="http://schemas.microsoft.com/office/drawing/2014/main" id="{8E60E750-D6CA-96BD-BE42-98DAE988DFDD}"/>
              </a:ext>
            </a:extLst>
          </p:cNvPr>
          <p:cNvSpPr>
            <a:spLocks noGrp="1"/>
          </p:cNvSpPr>
          <p:nvPr>
            <p:ph type="sldNum" sz="quarter" idx="19"/>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396398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DED76-C8B7-BC55-751F-746DDAE92148}"/>
              </a:ext>
            </a:extLst>
          </p:cNvPr>
          <p:cNvSpPr>
            <a:spLocks noGrp="1"/>
          </p:cNvSpPr>
          <p:nvPr>
            <p:ph type="ctrTitle"/>
          </p:nvPr>
        </p:nvSpPr>
        <p:spPr>
          <a:xfrm>
            <a:off x="0" y="824686"/>
            <a:ext cx="7780528" cy="1632045"/>
          </a:xfrm>
        </p:spPr>
        <p:txBody>
          <a:bodyPr wrap="square" anchor="ctr">
            <a:normAutofit fontScale="90000"/>
          </a:bodyPr>
          <a:lstStyle/>
          <a:p>
            <a:br>
              <a:rPr lang="en-US">
                <a:latin typeface="Segoe UI Black"/>
                <a:ea typeface="Segoe UI Black"/>
              </a:rPr>
            </a:br>
            <a:r>
              <a:rPr lang="en-US">
                <a:latin typeface="Segoe UI Black"/>
                <a:ea typeface="Segoe UI Black"/>
              </a:rPr>
              <a:t>How Small Problems Become Big Ones</a:t>
            </a:r>
            <a:br>
              <a:rPr lang="en-US"/>
            </a:br>
            <a:endParaRPr lang="en-US"/>
          </a:p>
        </p:txBody>
      </p:sp>
      <p:sp>
        <p:nvSpPr>
          <p:cNvPr id="3" name="Content Placeholder 2">
            <a:extLst>
              <a:ext uri="{FF2B5EF4-FFF2-40B4-BE49-F238E27FC236}">
                <a16:creationId xmlns:a16="http://schemas.microsoft.com/office/drawing/2014/main" id="{DB1127C7-DAB7-DB5A-8DA4-2007552AD820}"/>
              </a:ext>
            </a:extLst>
          </p:cNvPr>
          <p:cNvSpPr>
            <a:spLocks noGrp="1"/>
          </p:cNvSpPr>
          <p:nvPr>
            <p:ph type="subTitle" idx="1"/>
          </p:nvPr>
        </p:nvSpPr>
        <p:spPr>
          <a:xfrm>
            <a:off x="657352" y="2689352"/>
            <a:ext cx="5669280" cy="3539265"/>
          </a:xfrm>
        </p:spPr>
        <p:txBody>
          <a:bodyPr vert="horz" lIns="91440" tIns="45720" rIns="91440" bIns="45720" rtlCol="0" anchor="t">
            <a:noAutofit/>
          </a:bodyPr>
          <a:lstStyle/>
          <a:p>
            <a:pPr marL="0" indent="0">
              <a:lnSpc>
                <a:spcPct val="90000"/>
              </a:lnSpc>
              <a:buNone/>
            </a:pPr>
            <a:r>
              <a:rPr lang="en-US" sz="2000" b="1">
                <a:latin typeface="Segoe UI Light"/>
                <a:cs typeface="Segoe UI Light"/>
              </a:rPr>
              <a:t>Most serious incidents don’t start out serious.</a:t>
            </a:r>
          </a:p>
          <a:p>
            <a:pPr marL="0" indent="0">
              <a:lnSpc>
                <a:spcPct val="90000"/>
              </a:lnSpc>
              <a:buNone/>
            </a:pPr>
            <a:r>
              <a:rPr lang="en-US" sz="1600" b="0" i="1">
                <a:latin typeface="Segoe UI Light"/>
                <a:cs typeface="Segoe UI Light"/>
              </a:rPr>
              <a:t>They grow because:</a:t>
            </a:r>
          </a:p>
          <a:p>
            <a:pPr marL="171450" indent="-171450">
              <a:lnSpc>
                <a:spcPct val="90000"/>
              </a:lnSpc>
              <a:buFont typeface="Arial" panose="020B0604020202020204" pitchFamily="34" charset="0"/>
              <a:buChar char="•"/>
            </a:pPr>
            <a:r>
              <a:rPr lang="en-US" sz="1600" b="0">
                <a:latin typeface="Segoe UI Light"/>
                <a:cs typeface="Segoe UI Light"/>
              </a:rPr>
              <a:t>Early signals are missed or ignored</a:t>
            </a:r>
          </a:p>
          <a:p>
            <a:pPr marL="171450" indent="-171450">
              <a:lnSpc>
                <a:spcPct val="90000"/>
              </a:lnSpc>
              <a:buFont typeface="Arial" panose="020B0604020202020204" pitchFamily="34" charset="0"/>
              <a:buChar char="•"/>
            </a:pPr>
            <a:r>
              <a:rPr lang="en-US" sz="1600" b="0">
                <a:latin typeface="Segoe UI Light"/>
                <a:cs typeface="Segoe UI Light"/>
              </a:rPr>
              <a:t>Decision ownership isn’t clear</a:t>
            </a:r>
          </a:p>
          <a:p>
            <a:pPr marL="171450" indent="-171450">
              <a:lnSpc>
                <a:spcPct val="90000"/>
              </a:lnSpc>
              <a:buFont typeface="Arial" panose="020B0604020202020204" pitchFamily="34" charset="0"/>
              <a:buChar char="•"/>
            </a:pPr>
            <a:r>
              <a:rPr lang="en-US" sz="1600" b="0">
                <a:latin typeface="Segoe UI Light"/>
                <a:cs typeface="Segoe UI Light"/>
              </a:rPr>
              <a:t>Teams hesitate instead of acting</a:t>
            </a:r>
          </a:p>
          <a:p>
            <a:pPr marL="171450" indent="-171450">
              <a:lnSpc>
                <a:spcPct val="90000"/>
              </a:lnSpc>
              <a:buFont typeface="Arial" panose="020B0604020202020204" pitchFamily="34" charset="0"/>
              <a:buChar char="•"/>
            </a:pPr>
            <a:r>
              <a:rPr lang="en-US" sz="1600" b="0">
                <a:latin typeface="Segoe UI Light"/>
                <a:cs typeface="Segoe UI Light"/>
              </a:rPr>
              <a:t>The first hour is spent debating, not executing</a:t>
            </a:r>
            <a:br>
              <a:rPr lang="en-US" sz="1600" b="0"/>
            </a:br>
            <a:endParaRPr lang="en-US" sz="900" b="0"/>
          </a:p>
          <a:p>
            <a:pPr>
              <a:lnSpc>
                <a:spcPct val="90000"/>
              </a:lnSpc>
            </a:pPr>
            <a:r>
              <a:rPr lang="en-US" sz="1600" b="0">
                <a:latin typeface="Segoe UI Light"/>
                <a:cs typeface="Segoe UI Light"/>
              </a:rPr>
              <a:t>The difference between a contained incident and a damaging one is rarely the technology.  </a:t>
            </a:r>
            <a:r>
              <a:rPr lang="en-US" sz="1600" i="1" u="sng">
                <a:latin typeface="Segoe UI Light"/>
                <a:cs typeface="Segoe UI Light"/>
              </a:rPr>
              <a:t>It’s speed, clarity, and coordination.</a:t>
            </a:r>
            <a:endParaRPr lang="en-US" sz="1400" i="1"/>
          </a:p>
          <a:p>
            <a:r>
              <a:rPr lang="en-US" sz="1600" b="1">
                <a:latin typeface="Segoe UI Light"/>
                <a:cs typeface="Segoe UI Light"/>
              </a:rPr>
              <a:t>Good prevention reduces how often problems occur.  Resilience determines how far they spread</a:t>
            </a:r>
            <a:r>
              <a:rPr lang="en-US" sz="1400" b="1">
                <a:latin typeface="Segoe UI Light"/>
                <a:cs typeface="Segoe UI Light"/>
              </a:rPr>
              <a:t>.</a:t>
            </a:r>
            <a:endParaRPr lang="en-US" sz="1400" b="1"/>
          </a:p>
        </p:txBody>
      </p:sp>
      <p:pic>
        <p:nvPicPr>
          <p:cNvPr id="13" name="Picture Placeholder 12">
            <a:extLst>
              <a:ext uri="{FF2B5EF4-FFF2-40B4-BE49-F238E27FC236}">
                <a16:creationId xmlns:a16="http://schemas.microsoft.com/office/drawing/2014/main" id="{BC001802-8E9F-9135-E421-494E0C21844A}"/>
              </a:ext>
            </a:extLst>
          </p:cNvPr>
          <p:cNvPicPr>
            <a:picLocks noGrp="1" noChangeAspect="1"/>
          </p:cNvPicPr>
          <p:nvPr>
            <p:ph type="pic" sz="quarter" idx="13"/>
          </p:nvPr>
        </p:nvPicPr>
        <p:blipFill>
          <a:blip r:embed="rId3"/>
          <a:srcRect l="18295" t="8531" r="-19112" b="3916"/>
          <a:stretch>
            <a:fillRect/>
          </a:stretch>
        </p:blipFill>
        <p:spPr>
          <a:xfrm>
            <a:off x="6096000" y="599450"/>
            <a:ext cx="7524288" cy="6370239"/>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noFill/>
        </p:spPr>
      </p:pic>
      <p:sp>
        <p:nvSpPr>
          <p:cNvPr id="10" name="Slide Number Placeholder 4">
            <a:extLst>
              <a:ext uri="{FF2B5EF4-FFF2-40B4-BE49-F238E27FC236}">
                <a16:creationId xmlns:a16="http://schemas.microsoft.com/office/drawing/2014/main" id="{7D4BFDDE-B0A2-36EA-B626-4833BD4C31E8}"/>
              </a:ext>
            </a:extLst>
          </p:cNvPr>
          <p:cNvSpPr>
            <a:spLocks noGrp="1"/>
          </p:cNvSpPr>
          <p:nvPr>
            <p:ph type="sldNum" sz="quarter" idx="16"/>
          </p:nvPr>
        </p:nvSpPr>
        <p:spPr>
          <a:xfrm>
            <a:off x="9661236" y="6309898"/>
            <a:ext cx="2149763" cy="411578"/>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4909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BEB5-EB0C-C0EA-E6B4-6BD472694A87}"/>
              </a:ext>
            </a:extLst>
          </p:cNvPr>
          <p:cNvSpPr>
            <a:spLocks noGrp="1"/>
          </p:cNvSpPr>
          <p:nvPr>
            <p:ph type="title"/>
          </p:nvPr>
        </p:nvSpPr>
        <p:spPr>
          <a:xfrm>
            <a:off x="0" y="824684"/>
            <a:ext cx="11605600" cy="1639937"/>
          </a:xfrm>
        </p:spPr>
        <p:txBody>
          <a:bodyPr vert="horz" wrap="square" lIns="914400" tIns="45720" rIns="91440" bIns="45720" rtlCol="0" anchor="b">
            <a:normAutofit/>
          </a:bodyPr>
          <a:lstStyle/>
          <a:p>
            <a:r>
              <a:rPr lang="en-US">
                <a:latin typeface="Segoe UI Black"/>
                <a:ea typeface="Segoe UI Black"/>
              </a:rPr>
              <a:t>Calm, Capable, and Prepared</a:t>
            </a:r>
            <a:br>
              <a:rPr lang="en-US"/>
            </a:br>
            <a:endParaRPr lang="en-US"/>
          </a:p>
        </p:txBody>
      </p:sp>
      <p:sp>
        <p:nvSpPr>
          <p:cNvPr id="3" name="Content Placeholder 2">
            <a:extLst>
              <a:ext uri="{FF2B5EF4-FFF2-40B4-BE49-F238E27FC236}">
                <a16:creationId xmlns:a16="http://schemas.microsoft.com/office/drawing/2014/main" id="{5F2945E8-28C8-0432-FE31-E827CCF5AF3F}"/>
              </a:ext>
            </a:extLst>
          </p:cNvPr>
          <p:cNvSpPr>
            <a:spLocks noGrp="1"/>
          </p:cNvSpPr>
          <p:nvPr>
            <p:ph sz="quarter" idx="15"/>
          </p:nvPr>
        </p:nvSpPr>
        <p:spPr>
          <a:xfrm>
            <a:off x="640080" y="2834640"/>
            <a:ext cx="10963656" cy="3364992"/>
          </a:xfrm>
        </p:spPr>
        <p:txBody>
          <a:bodyPr vert="horz" lIns="91440" tIns="45720" rIns="91440" bIns="45720" rtlCol="0" anchor="t">
            <a:normAutofit fontScale="92500" lnSpcReduction="20000"/>
          </a:bodyPr>
          <a:lstStyle/>
          <a:p>
            <a:pPr marL="0" indent="0">
              <a:lnSpc>
                <a:spcPct val="90000"/>
              </a:lnSpc>
              <a:buNone/>
            </a:pPr>
            <a:r>
              <a:rPr lang="en-US" sz="2000">
                <a:latin typeface="Segoe UI Light"/>
                <a:cs typeface="Segoe UI Light"/>
              </a:rPr>
              <a:t>Let’s also be clear about something else.</a:t>
            </a:r>
          </a:p>
          <a:p>
            <a:pPr>
              <a:lnSpc>
                <a:spcPct val="90000"/>
              </a:lnSpc>
            </a:pPr>
            <a:endParaRPr lang="en-US" sz="1000" b="0">
              <a:latin typeface="Segoe UI Light"/>
              <a:cs typeface="Segoe UI Light"/>
            </a:endParaRPr>
          </a:p>
          <a:p>
            <a:pPr marL="0" indent="0">
              <a:lnSpc>
                <a:spcPct val="90000"/>
              </a:lnSpc>
              <a:buNone/>
            </a:pPr>
            <a:r>
              <a:rPr lang="en-US" sz="2000" u="sng">
                <a:latin typeface="Segoe UI Light"/>
                <a:cs typeface="Segoe UI Light"/>
              </a:rPr>
              <a:t>Well‑run organizations don’t panic. They execute!</a:t>
            </a:r>
          </a:p>
          <a:p>
            <a:pPr>
              <a:lnSpc>
                <a:spcPct val="90000"/>
              </a:lnSpc>
            </a:pPr>
            <a:endParaRPr lang="en-US" sz="1200" b="0"/>
          </a:p>
          <a:p>
            <a:pPr marL="285750" indent="-285750">
              <a:lnSpc>
                <a:spcPct val="90000"/>
              </a:lnSpc>
              <a:buFont typeface="Arial" panose="020B0604020202020204" pitchFamily="34" charset="0"/>
              <a:buChar char="•"/>
            </a:pPr>
            <a:r>
              <a:rPr lang="en-US" b="0"/>
              <a:t>We invest in prevention to reduce noise and risk</a:t>
            </a:r>
          </a:p>
          <a:p>
            <a:pPr marL="285750" indent="-285750">
              <a:lnSpc>
                <a:spcPct val="90000"/>
              </a:lnSpc>
              <a:buFont typeface="Arial" panose="020B0604020202020204" pitchFamily="34" charset="0"/>
              <a:buChar char="•"/>
            </a:pPr>
            <a:r>
              <a:rPr lang="en-US" b="0">
                <a:latin typeface="Segoe UI Light"/>
                <a:cs typeface="Segoe UI Light"/>
              </a:rPr>
              <a:t>We design operations so failures are contained</a:t>
            </a:r>
          </a:p>
          <a:p>
            <a:pPr marL="285750" indent="-285750">
              <a:lnSpc>
                <a:spcPct val="90000"/>
              </a:lnSpc>
              <a:buFont typeface="Arial" panose="020B0604020202020204" pitchFamily="34" charset="0"/>
              <a:buChar char="•"/>
            </a:pPr>
            <a:r>
              <a:rPr lang="en-US" b="0"/>
              <a:t>We document, rehearse, and refine how we respond</a:t>
            </a:r>
          </a:p>
          <a:p>
            <a:pPr>
              <a:lnSpc>
                <a:spcPct val="90000"/>
              </a:lnSpc>
            </a:pPr>
            <a:endParaRPr lang="en-US" b="0">
              <a:latin typeface="Segoe UI Light"/>
              <a:cs typeface="Segoe UI Light"/>
            </a:endParaRPr>
          </a:p>
          <a:p>
            <a:pPr marL="0" indent="0">
              <a:lnSpc>
                <a:spcPct val="90000"/>
              </a:lnSpc>
              <a:buNone/>
            </a:pPr>
            <a:r>
              <a:rPr lang="en-US" b="0">
                <a:latin typeface="Segoe UI Light"/>
                <a:cs typeface="Segoe UI Light"/>
              </a:rPr>
              <a:t>Having security tools doesn’t make you secure.</a:t>
            </a:r>
            <a:endParaRPr lang="en-US"/>
          </a:p>
          <a:p>
            <a:pPr>
              <a:lnSpc>
                <a:spcPct val="90000"/>
              </a:lnSpc>
            </a:pPr>
            <a:endParaRPr lang="en-US" sz="600" b="0">
              <a:latin typeface="Segoe UI Light"/>
              <a:cs typeface="Segoe UI Light"/>
            </a:endParaRPr>
          </a:p>
          <a:p>
            <a:pPr marL="0" indent="0">
              <a:lnSpc>
                <a:spcPct val="90000"/>
              </a:lnSpc>
              <a:buNone/>
            </a:pPr>
            <a:r>
              <a:rPr lang="en-US" u="sng"/>
              <a:t>Having disciplined operations is what makes disruption manageable.</a:t>
            </a:r>
          </a:p>
          <a:p>
            <a:pPr>
              <a:lnSpc>
                <a:spcPct val="90000"/>
              </a:lnSpc>
            </a:pPr>
            <a:endParaRPr lang="en-US"/>
          </a:p>
        </p:txBody>
      </p:sp>
      <p:sp>
        <p:nvSpPr>
          <p:cNvPr id="8" name="Slide Number Placeholder 3">
            <a:extLst>
              <a:ext uri="{FF2B5EF4-FFF2-40B4-BE49-F238E27FC236}">
                <a16:creationId xmlns:a16="http://schemas.microsoft.com/office/drawing/2014/main" id="{05D4F239-0CC1-F306-1A6F-AE148462D9DF}"/>
              </a:ext>
            </a:extLst>
          </p:cNvPr>
          <p:cNvSpPr>
            <a:spLocks noGrp="1"/>
          </p:cNvSpPr>
          <p:nvPr>
            <p:ph type="sldNum" sz="quarter" idx="18"/>
          </p:nvPr>
        </p:nvSpPr>
        <p:spPr>
          <a:xfrm>
            <a:off x="10150763" y="6356350"/>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3438509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72E0-DE4C-D530-39FE-53520D5C8AF4}"/>
              </a:ext>
            </a:extLst>
          </p:cNvPr>
          <p:cNvSpPr>
            <a:spLocks noGrp="1"/>
          </p:cNvSpPr>
          <p:nvPr>
            <p:ph type="ctrTitle"/>
          </p:nvPr>
        </p:nvSpPr>
        <p:spPr>
          <a:xfrm>
            <a:off x="0" y="824686"/>
            <a:ext cx="7242048" cy="1632045"/>
          </a:xfrm>
        </p:spPr>
        <p:txBody>
          <a:bodyPr vert="horz" wrap="square" lIns="914400" tIns="45720" rIns="91440" bIns="45720" rtlCol="0" anchor="b">
            <a:normAutofit/>
          </a:bodyPr>
          <a:lstStyle/>
          <a:p>
            <a:r>
              <a:rPr lang="en-US">
                <a:latin typeface="Segoe UI Black"/>
                <a:ea typeface="Segoe UI Black"/>
              </a:rPr>
              <a:t>What Sure Systems Does Differently</a:t>
            </a:r>
            <a:br>
              <a:rPr lang="en-US"/>
            </a:br>
            <a:endParaRPr lang="en-US"/>
          </a:p>
        </p:txBody>
      </p:sp>
      <p:sp>
        <p:nvSpPr>
          <p:cNvPr id="3" name="Content Placeholder 2">
            <a:extLst>
              <a:ext uri="{FF2B5EF4-FFF2-40B4-BE49-F238E27FC236}">
                <a16:creationId xmlns:a16="http://schemas.microsoft.com/office/drawing/2014/main" id="{F3DAC6AF-E84B-DA93-F20C-8D967D792787}"/>
              </a:ext>
            </a:extLst>
          </p:cNvPr>
          <p:cNvSpPr>
            <a:spLocks noGrp="1"/>
          </p:cNvSpPr>
          <p:nvPr>
            <p:ph sz="quarter" idx="15"/>
          </p:nvPr>
        </p:nvSpPr>
        <p:spPr>
          <a:xfrm>
            <a:off x="915988" y="2761488"/>
            <a:ext cx="5430837" cy="3300984"/>
          </a:xfrm>
        </p:spPr>
        <p:txBody>
          <a:bodyPr vert="horz" lIns="91440" tIns="45720" rIns="91440" bIns="45720" rtlCol="0" anchor="t">
            <a:normAutofit/>
          </a:bodyPr>
          <a:lstStyle/>
          <a:p>
            <a:pPr marL="0" indent="0">
              <a:buNone/>
            </a:pPr>
            <a:r>
              <a:rPr lang="en-US" sz="2000">
                <a:latin typeface="Segoe UI Light"/>
                <a:cs typeface="Segoe UI Light"/>
              </a:rPr>
              <a:t>We focus on:</a:t>
            </a:r>
          </a:p>
          <a:p>
            <a:endParaRPr lang="en-US" sz="1000" b="0"/>
          </a:p>
          <a:p>
            <a:pPr marL="285750" indent="-285750">
              <a:buFont typeface="Arial" panose="020B0604020202020204" pitchFamily="34" charset="0"/>
              <a:buChar char="•"/>
            </a:pPr>
            <a:r>
              <a:rPr lang="en-US" b="0"/>
              <a:t>Recovery, not fear</a:t>
            </a:r>
          </a:p>
          <a:p>
            <a:pPr marL="285750" indent="-285750">
              <a:buFont typeface="Arial" panose="020B0604020202020204" pitchFamily="34" charset="0"/>
              <a:buChar char="•"/>
            </a:pPr>
            <a:r>
              <a:rPr lang="en-US" b="0"/>
              <a:t>Predictability, not perfection</a:t>
            </a:r>
          </a:p>
          <a:p>
            <a:pPr marL="285750" indent="-285750">
              <a:buFont typeface="Arial" panose="020B0604020202020204" pitchFamily="34" charset="0"/>
              <a:buChar char="•"/>
            </a:pPr>
            <a:r>
              <a:rPr lang="en-US" b="0">
                <a:latin typeface="Segoe UI Light"/>
                <a:cs typeface="Segoe UI Light"/>
              </a:rPr>
              <a:t>Practical steps, not theory</a:t>
            </a:r>
            <a:br>
              <a:rPr lang="en-US" b="0"/>
            </a:br>
            <a:endParaRPr lang="en-US" sz="1400" b="0"/>
          </a:p>
          <a:p>
            <a:r>
              <a:rPr lang="en-US" sz="2000" b="0" u="sng">
                <a:latin typeface="Segoe UI Light"/>
                <a:cs typeface="Segoe UI Light"/>
              </a:rPr>
              <a:t>Our goal is simple</a:t>
            </a:r>
            <a:r>
              <a:rPr lang="en-US" sz="2000" b="0">
                <a:latin typeface="Segoe UI Light"/>
                <a:cs typeface="Segoe UI Light"/>
              </a:rPr>
              <a:t>:  </a:t>
            </a:r>
          </a:p>
          <a:p>
            <a:pPr marL="0" indent="0">
              <a:buNone/>
            </a:pPr>
            <a:r>
              <a:rPr lang="en-US" sz="2000">
                <a:latin typeface="Segoe UI Light"/>
                <a:cs typeface="Segoe UI Light"/>
              </a:rPr>
              <a:t>Make your worst day manageable.</a:t>
            </a:r>
            <a:endParaRPr lang="en-US"/>
          </a:p>
        </p:txBody>
      </p:sp>
      <p:pic>
        <p:nvPicPr>
          <p:cNvPr id="5" name="Picture Placeholder 4">
            <a:extLst>
              <a:ext uri="{FF2B5EF4-FFF2-40B4-BE49-F238E27FC236}">
                <a16:creationId xmlns:a16="http://schemas.microsoft.com/office/drawing/2014/main" id="{24ED9503-8508-AD07-E328-38F3BA696437}"/>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24097" r="24097"/>
          <a:stretch>
            <a:fillRect/>
          </a:stretch>
        </p:blipFill>
        <p:spPr>
          <a:xfrm>
            <a:off x="6862763" y="0"/>
            <a:ext cx="5329237" cy="6858000"/>
          </a:xfrm>
        </p:spPr>
      </p:pic>
      <p:sp>
        <p:nvSpPr>
          <p:cNvPr id="10" name="Slide Number Placeholder 4">
            <a:extLst>
              <a:ext uri="{FF2B5EF4-FFF2-40B4-BE49-F238E27FC236}">
                <a16:creationId xmlns:a16="http://schemas.microsoft.com/office/drawing/2014/main" id="{A71C9575-3481-BAA9-7668-B9DE141A4A55}"/>
              </a:ext>
            </a:extLst>
          </p:cNvPr>
          <p:cNvSpPr>
            <a:spLocks noGrp="1"/>
          </p:cNvSpPr>
          <p:nvPr>
            <p:ph type="sldNum" sz="quarter" idx="18"/>
          </p:nvPr>
        </p:nvSpPr>
        <p:spPr>
          <a:xfrm>
            <a:off x="10150763" y="6365586"/>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
        <p:nvSpPr>
          <p:cNvPr id="6" name="TextBox 5">
            <a:extLst>
              <a:ext uri="{FF2B5EF4-FFF2-40B4-BE49-F238E27FC236}">
                <a16:creationId xmlns:a16="http://schemas.microsoft.com/office/drawing/2014/main" id="{BFBD26C8-014F-D88E-0280-6CE6239BEFA2}"/>
              </a:ext>
            </a:extLst>
          </p:cNvPr>
          <p:cNvSpPr txBox="1"/>
          <p:nvPr/>
        </p:nvSpPr>
        <p:spPr>
          <a:xfrm>
            <a:off x="6862763" y="6627168"/>
            <a:ext cx="5329237" cy="230832"/>
          </a:xfrm>
          <a:prstGeom prst="rect">
            <a:avLst/>
          </a:prstGeom>
          <a:noFill/>
        </p:spPr>
        <p:txBody>
          <a:bodyPr wrap="square" rtlCol="0">
            <a:spAutoFit/>
          </a:bodyPr>
          <a:lstStyle/>
          <a:p>
            <a:r>
              <a:rPr lang="en-US" sz="900">
                <a:hlinkClick r:id="rId4" tooltip="https://mylittlelearningsblog.wordpress.com/category/parenting/"/>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1537138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1208-0F0C-F8DE-A814-FDE38FD9EA70}"/>
              </a:ext>
            </a:extLst>
          </p:cNvPr>
          <p:cNvSpPr>
            <a:spLocks noGrp="1"/>
          </p:cNvSpPr>
          <p:nvPr>
            <p:ph type="ctrTitle"/>
          </p:nvPr>
        </p:nvSpPr>
        <p:spPr>
          <a:xfrm>
            <a:off x="0" y="824687"/>
            <a:ext cx="10191549" cy="1639937"/>
          </a:xfrm>
        </p:spPr>
        <p:txBody>
          <a:bodyPr wrap="square" anchor="ctr">
            <a:normAutofit/>
          </a:bodyPr>
          <a:lstStyle/>
          <a:p>
            <a:r>
              <a:rPr lang="en-US"/>
              <a:t>Practice, Not Panic</a:t>
            </a:r>
            <a:endParaRPr lang="en-US" b="1"/>
          </a:p>
        </p:txBody>
      </p:sp>
      <p:pic>
        <p:nvPicPr>
          <p:cNvPr id="7" name="Content Placeholder 6">
            <a:extLst>
              <a:ext uri="{FF2B5EF4-FFF2-40B4-BE49-F238E27FC236}">
                <a16:creationId xmlns:a16="http://schemas.microsoft.com/office/drawing/2014/main" id="{245E5BBC-5708-F24E-5C30-A388EC9F45C7}"/>
              </a:ext>
            </a:extLst>
          </p:cNvPr>
          <p:cNvPicPr>
            <a:picLocks noGrp="1" noChangeAspect="1"/>
          </p:cNvPicPr>
          <p:nvPr>
            <p:ph sz="quarter" idx="15"/>
          </p:nvPr>
        </p:nvPicPr>
        <p:blipFill>
          <a:blip r:embed="rId3"/>
          <a:srcRect r="3" b="14672"/>
          <a:stretch>
            <a:fillRect/>
          </a:stretch>
        </p:blipFill>
        <p:spPr>
          <a:xfrm>
            <a:off x="822960" y="2843784"/>
            <a:ext cx="3739896" cy="3191256"/>
          </a:xfrm>
          <a:prstGeom prst="rect">
            <a:avLst/>
          </a:prstGeom>
          <a:noFill/>
        </p:spPr>
      </p:pic>
      <p:sp>
        <p:nvSpPr>
          <p:cNvPr id="3" name="Content Placeholder 2">
            <a:extLst>
              <a:ext uri="{FF2B5EF4-FFF2-40B4-BE49-F238E27FC236}">
                <a16:creationId xmlns:a16="http://schemas.microsoft.com/office/drawing/2014/main" id="{F9BEB6E3-CAD5-ABA7-3ECA-76A4F761A3A3}"/>
              </a:ext>
            </a:extLst>
          </p:cNvPr>
          <p:cNvSpPr>
            <a:spLocks noGrp="1"/>
          </p:cNvSpPr>
          <p:nvPr>
            <p:ph sz="quarter" idx="16"/>
          </p:nvPr>
        </p:nvSpPr>
        <p:spPr>
          <a:xfrm>
            <a:off x="5074920" y="2843784"/>
            <a:ext cx="5824728" cy="3191256"/>
          </a:xfrm>
        </p:spPr>
        <p:txBody>
          <a:bodyPr vert="horz" lIns="91440" tIns="45720" rIns="91440" bIns="45720" rtlCol="0" anchor="t">
            <a:noAutofit/>
          </a:bodyPr>
          <a:lstStyle/>
          <a:p>
            <a:br>
              <a:rPr lang="en-US" sz="1600" b="0"/>
            </a:br>
            <a:endParaRPr lang="en-US" sz="1600">
              <a:latin typeface="Segoe UI Light"/>
              <a:cs typeface="Segoe UI Light"/>
            </a:endParaRPr>
          </a:p>
        </p:txBody>
      </p:sp>
      <p:sp>
        <p:nvSpPr>
          <p:cNvPr id="10" name="Slide Number Placeholder 4">
            <a:extLst>
              <a:ext uri="{FF2B5EF4-FFF2-40B4-BE49-F238E27FC236}">
                <a16:creationId xmlns:a16="http://schemas.microsoft.com/office/drawing/2014/main" id="{9FA05C27-A71A-EAE7-2A6E-0A7E327A1148}"/>
              </a:ext>
            </a:extLst>
          </p:cNvPr>
          <p:cNvSpPr>
            <a:spLocks noGrp="1"/>
          </p:cNvSpPr>
          <p:nvPr>
            <p:ph type="sldNum" sz="quarter" idx="19"/>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
        <p:nvSpPr>
          <p:cNvPr id="5" name="TextBox 4">
            <a:extLst>
              <a:ext uri="{FF2B5EF4-FFF2-40B4-BE49-F238E27FC236}">
                <a16:creationId xmlns:a16="http://schemas.microsoft.com/office/drawing/2014/main" id="{80670F4C-FE45-A6E5-3D52-37739419C1F0}"/>
              </a:ext>
            </a:extLst>
          </p:cNvPr>
          <p:cNvSpPr txBox="1"/>
          <p:nvPr/>
        </p:nvSpPr>
        <p:spPr>
          <a:xfrm>
            <a:off x="4816707" y="2458225"/>
            <a:ext cx="5484790" cy="423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Segoe UI Light"/>
              </a:rPr>
              <a:t>(For Existing Clients)​</a:t>
            </a:r>
            <a:endParaRPr lang="en-US" i="1"/>
          </a:p>
          <a:p>
            <a:endParaRPr lang="en-US" sz="1000" b="1">
              <a:latin typeface="Segoe UI Light"/>
              <a:cs typeface="Segoe UI Light"/>
            </a:endParaRPr>
          </a:p>
          <a:p>
            <a:r>
              <a:rPr lang="en-US" b="1">
                <a:latin typeface="Segoe UI Light"/>
              </a:rPr>
              <a:t>For Managed Clients, we facilitate regular Business Resilience tabletop exercises — a calm, discussion‑based walk‑through of a realistic incident.</a:t>
            </a:r>
            <a:r>
              <a:rPr lang="en-US">
                <a:latin typeface="Segoe UI Light"/>
              </a:rPr>
              <a:t>​</a:t>
            </a:r>
            <a:endParaRPr lang="en-US"/>
          </a:p>
          <a:p>
            <a:endParaRPr lang="en-US" sz="1100">
              <a:latin typeface="Segoe UI Light"/>
              <a:cs typeface="Segoe UI Light"/>
            </a:endParaRPr>
          </a:p>
          <a:p>
            <a:r>
              <a:rPr lang="en-US">
                <a:latin typeface="Segoe UI Light"/>
              </a:rPr>
              <a:t>​</a:t>
            </a:r>
            <a:r>
              <a:rPr lang="en-US" sz="1600" b="1">
                <a:latin typeface="Segoe UI Light"/>
              </a:rPr>
              <a:t>It helps clarify:</a:t>
            </a:r>
            <a:r>
              <a:rPr lang="en-US" sz="1600">
                <a:latin typeface="Segoe UI Light"/>
              </a:rPr>
              <a:t> Who’s in charge when something breaks​</a:t>
            </a:r>
            <a:endParaRPr lang="en-US" sz="1600">
              <a:latin typeface="Segoe UI Light"/>
              <a:cs typeface="Segoe UI Light"/>
            </a:endParaRPr>
          </a:p>
          <a:p>
            <a:endParaRPr lang="en-US" sz="600">
              <a:latin typeface="Segoe UI Light"/>
              <a:cs typeface="Segoe UI Light"/>
            </a:endParaRPr>
          </a:p>
          <a:p>
            <a:pPr lvl="0">
              <a:buFont typeface=""/>
              <a:buChar char="•"/>
            </a:pPr>
            <a:r>
              <a:rPr lang="en-US" sz="1600">
                <a:latin typeface="Segoe UI Light"/>
              </a:rPr>
              <a:t>Whether escalation happens early or late​</a:t>
            </a:r>
            <a:endParaRPr lang="en-US" sz="1600">
              <a:latin typeface="Segoe UI Light"/>
              <a:cs typeface="Segoe UI Light"/>
            </a:endParaRPr>
          </a:p>
          <a:p>
            <a:pPr>
              <a:buFont typeface=""/>
              <a:buChar char="•"/>
            </a:pPr>
            <a:r>
              <a:rPr lang="en-US" sz="1600">
                <a:latin typeface="Segoe UI Light"/>
              </a:rPr>
              <a:t>How the first hour of decisions would play out​</a:t>
            </a:r>
            <a:endParaRPr lang="en-US" sz="1400">
              <a:latin typeface="Segoe UI Light"/>
            </a:endParaRPr>
          </a:p>
          <a:p>
            <a:endParaRPr lang="en-US" sz="1100">
              <a:latin typeface="Segoe UI Light"/>
              <a:cs typeface="Segoe UI Light"/>
            </a:endParaRPr>
          </a:p>
          <a:p>
            <a:r>
              <a:rPr lang="en-US" sz="1600">
                <a:latin typeface="Segoe UI Light"/>
              </a:rPr>
              <a:t>This is exclusive to existing clients because it builds on the environment and controls we already manage. It’s about improvement — not evaluation.​</a:t>
            </a:r>
            <a:endParaRPr lang="en-US">
              <a:latin typeface="Segoe UI Light"/>
            </a:endParaRPr>
          </a:p>
          <a:p>
            <a:endParaRPr lang="en-US" sz="1100">
              <a:latin typeface="Segoe UI Light"/>
              <a:cs typeface="Segoe UI Light"/>
            </a:endParaRPr>
          </a:p>
          <a:p>
            <a:r>
              <a:rPr lang="en-US" i="1" u="sng">
                <a:latin typeface="Segoe UI Light"/>
              </a:rPr>
              <a:t>GOAL:</a:t>
            </a:r>
            <a:r>
              <a:rPr lang="en-US">
                <a:latin typeface="Segoe UI Light"/>
              </a:rPr>
              <a:t> </a:t>
            </a:r>
            <a:r>
              <a:rPr lang="en-US" b="1">
                <a:latin typeface="Segoe UI Light"/>
              </a:rPr>
              <a:t>Make the first hours calm, coordinated, and predictable so recovery is fast and less painful.</a:t>
            </a:r>
            <a:endParaRPr lang="en-US" b="1">
              <a:latin typeface="Segoe UI Light"/>
              <a:cs typeface="Segoe UI Light"/>
            </a:endParaRPr>
          </a:p>
          <a:p>
            <a:pPr algn="ctr"/>
            <a:endParaRPr lang="en-US"/>
          </a:p>
        </p:txBody>
      </p:sp>
    </p:spTree>
    <p:extLst>
      <p:ext uri="{BB962C8B-B14F-4D97-AF65-F5344CB8AC3E}">
        <p14:creationId xmlns:p14="http://schemas.microsoft.com/office/powerpoint/2010/main" val="301424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9F831FA-0749-6A0E-94CA-8B79B9897493}"/>
              </a:ext>
            </a:extLst>
          </p:cNvPr>
          <p:cNvPicPr>
            <a:picLocks noGrp="1" noChangeAspect="1"/>
          </p:cNvPicPr>
          <p:nvPr>
            <p:ph type="pic" sz="quarter" idx="10"/>
          </p:nvPr>
        </p:nvPicPr>
        <p:blipFill>
          <a:blip r:embed="rId3"/>
          <a:srcRect l="40319" r="40319"/>
          <a:stretch/>
        </p:blipFill>
        <p:spPr>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pic>
      <p:sp>
        <p:nvSpPr>
          <p:cNvPr id="2" name="Title 1">
            <a:extLst>
              <a:ext uri="{FF2B5EF4-FFF2-40B4-BE49-F238E27FC236}">
                <a16:creationId xmlns:a16="http://schemas.microsoft.com/office/drawing/2014/main" id="{271F6439-D056-F795-F53F-FC8C79B77CBB}"/>
              </a:ext>
            </a:extLst>
          </p:cNvPr>
          <p:cNvSpPr>
            <a:spLocks noGrp="1"/>
          </p:cNvSpPr>
          <p:nvPr>
            <p:ph type="title"/>
          </p:nvPr>
        </p:nvSpPr>
        <p:spPr>
          <a:xfrm>
            <a:off x="-1" y="358525"/>
            <a:ext cx="8261729" cy="1639938"/>
          </a:xfrm>
        </p:spPr>
        <p:txBody>
          <a:bodyPr anchor="b">
            <a:normAutofit/>
          </a:bodyPr>
          <a:lstStyle/>
          <a:p>
            <a:r>
              <a:rPr lang="en-US" sz="5400" b="1">
                <a:latin typeface="Segoe UI" panose="020B0502040204020203" pitchFamily="34" charset="0"/>
                <a:cs typeface="Segoe UI" panose="020B0502040204020203" pitchFamily="34" charset="0"/>
              </a:rPr>
              <a:t>Why this topic matters to me</a:t>
            </a:r>
          </a:p>
        </p:txBody>
      </p:sp>
      <p:pic>
        <p:nvPicPr>
          <p:cNvPr id="5" name="Picture 4">
            <a:extLst>
              <a:ext uri="{FF2B5EF4-FFF2-40B4-BE49-F238E27FC236}">
                <a16:creationId xmlns:a16="http://schemas.microsoft.com/office/drawing/2014/main" id="{D499D71C-657C-C4CA-1125-E97984E19081}"/>
              </a:ext>
            </a:extLst>
          </p:cNvPr>
          <p:cNvPicPr>
            <a:picLocks noChangeAspect="1"/>
          </p:cNvPicPr>
          <p:nvPr/>
        </p:nvPicPr>
        <p:blipFill>
          <a:blip r:embed="rId4">
            <a:extLst>
              <a:ext uri="{28A0092B-C50C-407E-A947-70E740481C1C}">
                <a14:useLocalDpi xmlns:a14="http://schemas.microsoft.com/office/drawing/2010/main" val="0"/>
              </a:ext>
            </a:extLst>
          </a:blip>
          <a:srcRect l="6562" r="29815" b="3"/>
          <a:stretch>
            <a:fillRect/>
          </a:stretch>
        </p:blipFill>
        <p:spPr>
          <a:xfrm>
            <a:off x="385412" y="2251448"/>
            <a:ext cx="3447745" cy="3657739"/>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EF60E72E-D594-201E-18FF-2FF2BC5209E5}"/>
              </a:ext>
            </a:extLst>
          </p:cNvPr>
          <p:cNvSpPr>
            <a:spLocks noGrp="1"/>
          </p:cNvSpPr>
          <p:nvPr>
            <p:ph type="subTitle" idx="1"/>
          </p:nvPr>
        </p:nvSpPr>
        <p:spPr>
          <a:xfrm>
            <a:off x="4500559" y="2251447"/>
            <a:ext cx="7089719" cy="4248027"/>
          </a:xfrm>
        </p:spPr>
        <p:txBody>
          <a:bodyPr anchor="t">
            <a:normAutofit/>
          </a:bodyPr>
          <a:lstStyle/>
          <a:p>
            <a:pPr marL="0" indent="0">
              <a:buNone/>
            </a:pPr>
            <a:r>
              <a:rPr lang="en-US" sz="1400">
                <a:latin typeface="Segoe UI Light" panose="020B0502040204020203" pitchFamily="34" charset="0"/>
              </a:rPr>
              <a:t>While working at Sure Systems, I had the opportunity to volunteer with Canada Task Force 2 (CAN‑TF2) — Alberta’s disaster response team.</a:t>
            </a:r>
          </a:p>
          <a:p>
            <a:pPr marL="0" indent="0">
              <a:buNone/>
            </a:pPr>
            <a:r>
              <a:rPr lang="en-US" sz="1400">
                <a:latin typeface="Segoe UI Light" panose="020B0502040204020203" pitchFamily="34" charset="0"/>
              </a:rPr>
              <a:t>I was invited to join based on my technical and business background. I was there to support the First Responders by helping set up and operate IT and communications systems that are critical during complex, high‑pressure scenarios.</a:t>
            </a:r>
          </a:p>
          <a:p>
            <a:pPr marL="0" indent="0">
              <a:buNone/>
            </a:pPr>
            <a:r>
              <a:rPr lang="en-US" sz="1400">
                <a:latin typeface="Segoe UI Light" panose="020B0502040204020203" pitchFamily="34" charset="0"/>
              </a:rPr>
              <a:t>Working alongside firefighters, medics, engineers, and search‑and‑rescue specialists, this taught me some practical lessons that still shape how I think about business resilience today:</a:t>
            </a:r>
          </a:p>
          <a:p>
            <a:pPr marL="0" indent="0">
              <a:buNone/>
            </a:pPr>
            <a:endParaRPr lang="en-US" sz="1400">
              <a:latin typeface="Segoe UI Light" panose="020B0502040204020203" pitchFamily="34" charset="0"/>
            </a:endParaRPr>
          </a:p>
          <a:p>
            <a:pPr marL="685800" lvl="1" indent="-228600" algn="l">
              <a:buFont typeface="+mj-lt"/>
              <a:buAutoNum type="arabicPeriod"/>
            </a:pPr>
            <a:r>
              <a:rPr lang="en-US" sz="1300" b="1"/>
              <a:t>Serious problems rarely start out serious</a:t>
            </a:r>
          </a:p>
          <a:p>
            <a:pPr marL="685800" lvl="1" indent="-228600" algn="l">
              <a:buFont typeface="+mj-lt"/>
              <a:buAutoNum type="arabicPeriod"/>
            </a:pPr>
            <a:r>
              <a:rPr lang="en-US" sz="1300" b="1"/>
              <a:t>The first hour matters most. </a:t>
            </a:r>
          </a:p>
          <a:p>
            <a:pPr marL="685800" lvl="1" indent="-228600" algn="l">
              <a:buFont typeface="+mj-lt"/>
              <a:buAutoNum type="arabicPeriod"/>
            </a:pPr>
            <a:r>
              <a:rPr lang="en-US" sz="1300" b="1"/>
              <a:t>Clear roles, a defined team, beat a smart person every time</a:t>
            </a:r>
          </a:p>
          <a:p>
            <a:pPr marL="685800" lvl="1" indent="-228600" algn="l">
              <a:buFont typeface="+mj-lt"/>
              <a:buAutoNum type="arabicPeriod"/>
            </a:pPr>
            <a:r>
              <a:rPr lang="en-US" sz="1300" b="1"/>
              <a:t>Calm and rehearsed responses prevent small failures from becoming big ones</a:t>
            </a:r>
            <a:br>
              <a:rPr lang="en-US" sz="1300"/>
            </a:br>
            <a:endParaRPr lang="en-US" sz="1300"/>
          </a:p>
          <a:p>
            <a:pPr marL="0" indent="0">
              <a:buNone/>
            </a:pPr>
            <a:r>
              <a:rPr lang="en-US" sz="1400">
                <a:latin typeface="Segoe UI Light" panose="020B0502040204020203" pitchFamily="34" charset="0"/>
              </a:rPr>
              <a:t>That mindset is what this session is about.</a:t>
            </a:r>
          </a:p>
          <a:p>
            <a:pPr marL="0" indent="0">
              <a:buNone/>
            </a:pPr>
            <a:r>
              <a:rPr lang="en-US" sz="1400">
                <a:latin typeface="Segoe UI Light" panose="020B0502040204020203" pitchFamily="34" charset="0"/>
              </a:rPr>
              <a:t>Not fear. Not perfection.  </a:t>
            </a:r>
            <a:r>
              <a:rPr lang="en-US" sz="1400" b="1">
                <a:latin typeface="Segoe UI Light" panose="020B0502040204020203" pitchFamily="34" charset="0"/>
              </a:rPr>
              <a:t>Predictable behavior under pressure</a:t>
            </a:r>
            <a:r>
              <a:rPr lang="en-US" sz="1100" b="1">
                <a:latin typeface="Segoe UI Light" panose="020B0502040204020203" pitchFamily="34" charset="0"/>
              </a:rPr>
              <a:t>.</a:t>
            </a:r>
          </a:p>
        </p:txBody>
      </p:sp>
    </p:spTree>
    <p:extLst>
      <p:ext uri="{BB962C8B-B14F-4D97-AF65-F5344CB8AC3E}">
        <p14:creationId xmlns:p14="http://schemas.microsoft.com/office/powerpoint/2010/main" val="3845445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1208-0F0C-F8DE-A814-FDE38FD9EA70}"/>
              </a:ext>
            </a:extLst>
          </p:cNvPr>
          <p:cNvSpPr>
            <a:spLocks noGrp="1"/>
          </p:cNvSpPr>
          <p:nvPr>
            <p:ph type="ctrTitle"/>
          </p:nvPr>
        </p:nvSpPr>
        <p:spPr>
          <a:xfrm>
            <a:off x="0" y="401701"/>
            <a:ext cx="5449824" cy="1632045"/>
          </a:xfrm>
        </p:spPr>
        <p:txBody>
          <a:bodyPr wrap="square" anchor="ctr">
            <a:normAutofit/>
          </a:bodyPr>
          <a:lstStyle/>
          <a:p>
            <a:r>
              <a:rPr lang="en-US"/>
              <a:t>NEXT STEPS</a:t>
            </a:r>
            <a:endParaRPr lang="en-US" b="1"/>
          </a:p>
        </p:txBody>
      </p:sp>
      <p:sp>
        <p:nvSpPr>
          <p:cNvPr id="10" name="Slide Number Placeholder 4">
            <a:extLst>
              <a:ext uri="{FF2B5EF4-FFF2-40B4-BE49-F238E27FC236}">
                <a16:creationId xmlns:a16="http://schemas.microsoft.com/office/drawing/2014/main" id="{9FA05C27-A71A-EAE7-2A6E-0A7E327A1148}"/>
              </a:ext>
            </a:extLst>
          </p:cNvPr>
          <p:cNvSpPr>
            <a:spLocks noGrp="1"/>
          </p:cNvSpPr>
          <p:nvPr>
            <p:ph type="sldNum" sz="quarter" idx="19"/>
          </p:nvPr>
        </p:nvSpPr>
        <p:spPr>
          <a:xfrm>
            <a:off x="10150763" y="6356350"/>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
        <p:nvSpPr>
          <p:cNvPr id="8" name="Subtitle 2">
            <a:extLst>
              <a:ext uri="{FF2B5EF4-FFF2-40B4-BE49-F238E27FC236}">
                <a16:creationId xmlns:a16="http://schemas.microsoft.com/office/drawing/2014/main" id="{9A3465DF-E7E1-C610-DEB3-2530F71DE406}"/>
              </a:ext>
            </a:extLst>
          </p:cNvPr>
          <p:cNvSpPr txBox="1">
            <a:spLocks/>
          </p:cNvSpPr>
          <p:nvPr/>
        </p:nvSpPr>
        <p:spPr>
          <a:xfrm>
            <a:off x="474259" y="2033746"/>
            <a:ext cx="6036269" cy="369961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0"/>
              </a:spcBef>
              <a:spcAft>
                <a:spcPts val="900"/>
              </a:spcAft>
            </a:pPr>
            <a:r>
              <a:rPr lang="en-US" sz="2800" b="1">
                <a:latin typeface="Segoe UI Light" panose="020B0502040204020203" pitchFamily="34" charset="0"/>
                <a:cs typeface="Segoe UI Light" panose="020B0502040204020203" pitchFamily="34" charset="0"/>
              </a:rPr>
              <a:t>Is Your Business Resilient?</a:t>
            </a:r>
          </a:p>
          <a:p>
            <a:pPr algn="l"/>
            <a:r>
              <a:rPr lang="en-US" sz="1800">
                <a:latin typeface="Segoe UI Light"/>
                <a:cs typeface="Segoe UI Light"/>
              </a:rPr>
              <a:t>If you were down tomorrow Would recovery be calm and predictable or improvised and chaotic?</a:t>
            </a:r>
          </a:p>
          <a:p>
            <a:pPr algn="l"/>
            <a:r>
              <a:rPr lang="en-US" sz="1800" b="1">
                <a:latin typeface="Segoe UI Light" panose="020B0502040204020203" pitchFamily="34" charset="0"/>
                <a:cs typeface="Segoe UI Light" panose="020B0502040204020203" pitchFamily="34" charset="0"/>
              </a:rPr>
              <a:t>For organizations that want clarity:</a:t>
            </a:r>
          </a:p>
          <a:p>
            <a:pPr algn="l">
              <a:spcBef>
                <a:spcPts val="1200"/>
              </a:spcBef>
            </a:pPr>
            <a:r>
              <a:rPr lang="en-US" sz="1800">
                <a:latin typeface="Segoe UI Light"/>
                <a:cs typeface="Segoe UI Light"/>
              </a:rPr>
              <a:t>Start with our </a:t>
            </a:r>
            <a:r>
              <a:rPr lang="en-US" sz="1800" b="1" i="1">
                <a:solidFill>
                  <a:srgbClr val="F26805"/>
                </a:solidFill>
                <a:latin typeface="Segoe UI Light"/>
                <a:cs typeface="Segoe UI Light"/>
                <a:hlinkClick r:id="rId3">
                  <a:extLst>
                    <a:ext uri="{A12FA001-AC4F-418D-AE19-62706E023703}">
                      <ahyp:hlinkClr xmlns:ahyp="http://schemas.microsoft.com/office/drawing/2018/hyperlinkcolor" val="tx"/>
                    </a:ext>
                  </a:extLst>
                </a:hlinkClick>
              </a:rPr>
              <a:t>Microsoft 365 Reality Check</a:t>
            </a:r>
            <a:r>
              <a:rPr lang="en-US" sz="1800" b="1">
                <a:solidFill>
                  <a:srgbClr val="F26805"/>
                </a:solidFill>
                <a:latin typeface="Segoe UI Light"/>
                <a:cs typeface="Segoe UI Light"/>
              </a:rPr>
              <a:t>.</a:t>
            </a:r>
          </a:p>
          <a:p>
            <a:pPr algn="l"/>
            <a:br>
              <a:rPr lang="en-US" sz="600">
                <a:latin typeface="Segoe UI Light" panose="020B0502040204020203" pitchFamily="34" charset="0"/>
                <a:cs typeface="Segoe UI Light" panose="020B0502040204020203" pitchFamily="34" charset="0"/>
              </a:rPr>
            </a:br>
            <a:r>
              <a:rPr lang="en-US" sz="1600">
                <a:latin typeface="Segoe UI Light"/>
                <a:cs typeface="Segoe UI Light"/>
              </a:rPr>
              <a:t>A short, practical assessment that replaces assumptions with evidence across security, access, and operational readiness.</a:t>
            </a:r>
          </a:p>
          <a:p>
            <a:pPr algn="l">
              <a:lnSpc>
                <a:spcPct val="100000"/>
              </a:lnSpc>
            </a:pPr>
            <a:br>
              <a:rPr lang="en-US" sz="1600">
                <a:latin typeface="Segoe UI Light" panose="020B0502040204020203" pitchFamily="34" charset="0"/>
                <a:cs typeface="Segoe UI Light" panose="020B0502040204020203" pitchFamily="34" charset="0"/>
              </a:rPr>
            </a:br>
            <a:r>
              <a:rPr lang="en-US" sz="1600" b="1">
                <a:latin typeface="Segoe UI Light"/>
                <a:cs typeface="Segoe UI Light"/>
              </a:rPr>
              <a:t>No sales pressure. No long projects. Just a clear picture of what is solid, what is fragile, and where attention is needed.</a:t>
            </a:r>
          </a:p>
          <a:p>
            <a:pPr algn="l"/>
            <a:br>
              <a:rPr lang="en-US">
                <a:latin typeface="Segoe UI Light" panose="020B0502040204020203" pitchFamily="34" charset="0"/>
                <a:cs typeface="Segoe UI Light" panose="020B0502040204020203" pitchFamily="34" charset="0"/>
              </a:rPr>
            </a:br>
            <a:endParaRPr lang="en-US" sz="1400">
              <a:solidFill>
                <a:srgbClr val="F26805"/>
              </a:solidFill>
              <a:highlight>
                <a:srgbClr val="FFFF00"/>
              </a:highlight>
            </a:endParaRPr>
          </a:p>
          <a:p>
            <a:pPr algn="l">
              <a:spcBef>
                <a:spcPts val="0"/>
              </a:spcBef>
            </a:pPr>
            <a:endParaRPr lang="en-US" sz="1400">
              <a:solidFill>
                <a:srgbClr val="F26805"/>
              </a:solidFill>
              <a:highlight>
                <a:srgbClr val="FFFF00"/>
              </a:highlight>
            </a:endParaRPr>
          </a:p>
          <a:p>
            <a:pPr algn="l">
              <a:spcBef>
                <a:spcPts val="0"/>
              </a:spcBef>
            </a:pPr>
            <a:endParaRPr lang="en-US" sz="1800">
              <a:solidFill>
                <a:srgbClr val="F26805"/>
              </a:solidFill>
              <a:highlight>
                <a:srgbClr val="FFFF00"/>
              </a:highlight>
            </a:endParaRPr>
          </a:p>
        </p:txBody>
      </p:sp>
      <p:pic>
        <p:nvPicPr>
          <p:cNvPr id="12" name="Picture 11">
            <a:extLst>
              <a:ext uri="{FF2B5EF4-FFF2-40B4-BE49-F238E27FC236}">
                <a16:creationId xmlns:a16="http://schemas.microsoft.com/office/drawing/2014/main" id="{FE7BF7C4-BAF8-625B-8E33-0126930ACB48}"/>
              </a:ext>
            </a:extLst>
          </p:cNvPr>
          <p:cNvPicPr>
            <a:picLocks noChangeAspect="1"/>
          </p:cNvPicPr>
          <p:nvPr/>
        </p:nvPicPr>
        <p:blipFill>
          <a:blip r:embed="rId4"/>
          <a:stretch>
            <a:fillRect/>
          </a:stretch>
        </p:blipFill>
        <p:spPr>
          <a:xfrm>
            <a:off x="6810940" y="1579372"/>
            <a:ext cx="3524250" cy="3524250"/>
          </a:xfrm>
          <a:prstGeom prst="rect">
            <a:avLst/>
          </a:prstGeom>
        </p:spPr>
      </p:pic>
      <p:sp>
        <p:nvSpPr>
          <p:cNvPr id="13" name="TextBox 12">
            <a:extLst>
              <a:ext uri="{FF2B5EF4-FFF2-40B4-BE49-F238E27FC236}">
                <a16:creationId xmlns:a16="http://schemas.microsoft.com/office/drawing/2014/main" id="{FF2E1B17-ED1A-B079-58E0-7C49F4C61947}"/>
              </a:ext>
            </a:extLst>
          </p:cNvPr>
          <p:cNvSpPr txBox="1"/>
          <p:nvPr/>
        </p:nvSpPr>
        <p:spPr>
          <a:xfrm>
            <a:off x="6742178" y="4918956"/>
            <a:ext cx="3794180" cy="369332"/>
          </a:xfrm>
          <a:prstGeom prst="rect">
            <a:avLst/>
          </a:prstGeom>
          <a:noFill/>
        </p:spPr>
        <p:txBody>
          <a:bodyPr wrap="none" rtlCol="0">
            <a:spAutoFit/>
          </a:bodyPr>
          <a:lstStyle/>
          <a:p>
            <a:r>
              <a:rPr lang="en-US"/>
              <a:t>Scan QR Code for M365 Reality Check</a:t>
            </a:r>
          </a:p>
        </p:txBody>
      </p:sp>
    </p:spTree>
    <p:extLst>
      <p:ext uri="{BB962C8B-B14F-4D97-AF65-F5344CB8AC3E}">
        <p14:creationId xmlns:p14="http://schemas.microsoft.com/office/powerpoint/2010/main" val="383044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F4EC0B0-7D09-286E-D56C-06F012F6D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215" y="300468"/>
            <a:ext cx="10279569" cy="6162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FE15C7-3E7F-3A61-B86B-B159536050CC}"/>
              </a:ext>
            </a:extLst>
          </p:cNvPr>
          <p:cNvSpPr txBox="1"/>
          <p:nvPr/>
        </p:nvSpPr>
        <p:spPr>
          <a:xfrm>
            <a:off x="876300" y="1602329"/>
            <a:ext cx="184731" cy="646331"/>
          </a:xfrm>
          <a:prstGeom prst="rect">
            <a:avLst/>
          </a:prstGeom>
          <a:noFill/>
        </p:spPr>
        <p:txBody>
          <a:bodyPr wrap="none" rtlCol="0">
            <a:spAutoFit/>
          </a:bodyPr>
          <a:lstStyle/>
          <a:p>
            <a:endParaRPr lang="en-US"/>
          </a:p>
          <a:p>
            <a:endParaRPr lang="en-US"/>
          </a:p>
        </p:txBody>
      </p:sp>
    </p:spTree>
    <p:extLst>
      <p:ext uri="{BB962C8B-B14F-4D97-AF65-F5344CB8AC3E}">
        <p14:creationId xmlns:p14="http://schemas.microsoft.com/office/powerpoint/2010/main" val="338720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2ED71-892E-0499-B311-FED4A307FD4B}"/>
              </a:ext>
            </a:extLst>
          </p:cNvPr>
          <p:cNvPicPr>
            <a:picLocks noChangeAspect="1"/>
          </p:cNvPicPr>
          <p:nvPr/>
        </p:nvPicPr>
        <p:blipFill>
          <a:blip r:embed="rId3"/>
          <a:stretch>
            <a:fillRect/>
          </a:stretch>
        </p:blipFill>
        <p:spPr>
          <a:xfrm>
            <a:off x="3202350" y="0"/>
            <a:ext cx="4691189" cy="4691189"/>
          </a:xfrm>
          <a:prstGeom prst="rect">
            <a:avLst/>
          </a:prstGeom>
        </p:spPr>
      </p:pic>
      <p:pic>
        <p:nvPicPr>
          <p:cNvPr id="12" name="Picture 11">
            <a:extLst>
              <a:ext uri="{FF2B5EF4-FFF2-40B4-BE49-F238E27FC236}">
                <a16:creationId xmlns:a16="http://schemas.microsoft.com/office/drawing/2014/main" id="{A5A951A0-4BFB-CE7B-A225-51A8AD905461}"/>
              </a:ext>
            </a:extLst>
          </p:cNvPr>
          <p:cNvPicPr>
            <a:picLocks noChangeAspect="1"/>
          </p:cNvPicPr>
          <p:nvPr/>
        </p:nvPicPr>
        <p:blipFill>
          <a:blip r:embed="rId4"/>
          <a:stretch>
            <a:fillRect/>
          </a:stretch>
        </p:blipFill>
        <p:spPr>
          <a:xfrm>
            <a:off x="2951554" y="4581764"/>
            <a:ext cx="7175671" cy="821795"/>
          </a:xfrm>
          <a:prstGeom prst="rect">
            <a:avLst/>
          </a:prstGeom>
        </p:spPr>
      </p:pic>
    </p:spTree>
    <p:extLst>
      <p:ext uri="{BB962C8B-B14F-4D97-AF65-F5344CB8AC3E}">
        <p14:creationId xmlns:p14="http://schemas.microsoft.com/office/powerpoint/2010/main" val="280497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FE584-BCDB-E784-D525-6D6C31C58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83B4B-F993-A9A3-5E0B-7FEF366A57C9}"/>
              </a:ext>
            </a:extLst>
          </p:cNvPr>
          <p:cNvSpPr>
            <a:spLocks noGrp="1"/>
          </p:cNvSpPr>
          <p:nvPr>
            <p:ph type="title"/>
          </p:nvPr>
        </p:nvSpPr>
        <p:spPr>
          <a:xfrm>
            <a:off x="0" y="804364"/>
            <a:ext cx="11605600" cy="1639937"/>
          </a:xfrm>
        </p:spPr>
        <p:txBody>
          <a:bodyPr wrap="square" anchor="ctr">
            <a:normAutofit/>
          </a:bodyPr>
          <a:lstStyle/>
          <a:p>
            <a:r>
              <a:rPr lang="en-US"/>
              <a:t>Why We Are Here</a:t>
            </a:r>
            <a:r>
              <a:rPr lang="en-US" b="1"/>
              <a:t>:  To increase the resilience of our Businesses</a:t>
            </a:r>
          </a:p>
        </p:txBody>
      </p:sp>
      <p:sp>
        <p:nvSpPr>
          <p:cNvPr id="3" name="Content Placeholder 2">
            <a:extLst>
              <a:ext uri="{FF2B5EF4-FFF2-40B4-BE49-F238E27FC236}">
                <a16:creationId xmlns:a16="http://schemas.microsoft.com/office/drawing/2014/main" id="{BFCD2F13-214F-B735-803E-36C3DAE7A476}"/>
              </a:ext>
            </a:extLst>
          </p:cNvPr>
          <p:cNvSpPr>
            <a:spLocks noGrp="1"/>
          </p:cNvSpPr>
          <p:nvPr>
            <p:ph sz="quarter" idx="15"/>
          </p:nvPr>
        </p:nvSpPr>
        <p:spPr>
          <a:xfrm>
            <a:off x="640080" y="2834640"/>
            <a:ext cx="10963656" cy="3364992"/>
          </a:xfrm>
        </p:spPr>
        <p:txBody>
          <a:bodyPr vert="horz" lIns="91440" tIns="45720" rIns="91440" bIns="45720" rtlCol="0" anchor="t">
            <a:normAutofit/>
          </a:bodyPr>
          <a:lstStyle/>
          <a:p>
            <a:r>
              <a:rPr lang="en-US" sz="2000">
                <a:latin typeface="Segoe UI Light"/>
                <a:cs typeface="Segoe UI Light"/>
              </a:rPr>
              <a:t>Most organizations focus on preventing problems.</a:t>
            </a:r>
            <a:br>
              <a:rPr lang="en-US" b="0"/>
            </a:br>
            <a:br>
              <a:rPr lang="en-US" b="0"/>
            </a:br>
            <a:r>
              <a:rPr lang="en-US" b="0">
                <a:latin typeface="Segoe UI Light"/>
                <a:cs typeface="Segoe UI Light"/>
              </a:rPr>
              <a:t>Resilient organizations not only focus on preventing problems but also what happens when something breaks.  </a:t>
            </a:r>
            <a:endParaRPr lang="en-US"/>
          </a:p>
          <a:p>
            <a:pPr>
              <a:spcBef>
                <a:spcPts val="400"/>
              </a:spcBef>
            </a:pPr>
            <a:r>
              <a:rPr lang="en-US" b="0">
                <a:latin typeface="Segoe UI Light"/>
                <a:cs typeface="Segoe UI Light"/>
              </a:rPr>
              <a:t>They prepare for the best and plan for the worst. </a:t>
            </a:r>
            <a:r>
              <a:rPr lang="en-US">
                <a:latin typeface="Segoe UI Light"/>
                <a:cs typeface="Segoe UI Light"/>
              </a:rPr>
              <a:t> </a:t>
            </a:r>
            <a:br>
              <a:rPr lang="en-US"/>
            </a:br>
            <a:r>
              <a:rPr lang="en-US">
                <a:latin typeface="Segoe UI Light"/>
                <a:cs typeface="Segoe UI Light"/>
              </a:rPr>
              <a:t> </a:t>
            </a:r>
            <a:endParaRPr lang="en-US" sz="1050">
              <a:latin typeface="Segoe UI Light"/>
              <a:cs typeface="Segoe UI Light"/>
            </a:endParaRPr>
          </a:p>
          <a:p>
            <a:pPr marL="550545" lvl="2" indent="-285750">
              <a:lnSpc>
                <a:spcPct val="150000"/>
              </a:lnSpc>
              <a:buFont typeface="Calibri" panose="020B0604020202020204" pitchFamily="34" charset="0"/>
              <a:buChar char="-"/>
            </a:pPr>
            <a:r>
              <a:rPr lang="en-US">
                <a:latin typeface="Segoe UI Light"/>
                <a:cs typeface="Segoe UI Light"/>
              </a:rPr>
              <a:t>Protection </a:t>
            </a:r>
            <a:r>
              <a:rPr lang="en-US" b="0">
                <a:latin typeface="Segoe UI Light"/>
                <a:cs typeface="Segoe UI Light"/>
              </a:rPr>
              <a:t>tries to stop bad things from happening.</a:t>
            </a:r>
            <a:endParaRPr lang="en-US" b="0"/>
          </a:p>
          <a:p>
            <a:pPr marL="550545" lvl="2" indent="-285750">
              <a:lnSpc>
                <a:spcPct val="150000"/>
              </a:lnSpc>
              <a:buFont typeface="Calibri" panose="020B0604020202020204" pitchFamily="34" charset="0"/>
              <a:buChar char="-"/>
            </a:pPr>
            <a:r>
              <a:rPr lang="en-US">
                <a:latin typeface="Segoe UI Light"/>
                <a:cs typeface="Segoe UI Light"/>
              </a:rPr>
              <a:t>Resilience</a:t>
            </a:r>
            <a:r>
              <a:rPr lang="en-US" b="0">
                <a:latin typeface="Segoe UI Light"/>
                <a:cs typeface="Segoe UI Light"/>
              </a:rPr>
              <a:t> </a:t>
            </a:r>
            <a:r>
              <a:rPr lang="en-US" b="0" u="sng">
                <a:latin typeface="Segoe UI Light"/>
                <a:cs typeface="Segoe UI Light"/>
              </a:rPr>
              <a:t>assumes something eventually will</a:t>
            </a:r>
            <a:r>
              <a:rPr lang="en-US" b="0">
                <a:latin typeface="Segoe UI Light"/>
                <a:cs typeface="Segoe UI Light"/>
              </a:rPr>
              <a:t>.</a:t>
            </a:r>
            <a:br>
              <a:rPr lang="en-US" b="0"/>
            </a:br>
            <a:endParaRPr lang="en-US" sz="1000"/>
          </a:p>
          <a:p>
            <a:pPr marL="0" indent="0">
              <a:buNone/>
            </a:pPr>
            <a:r>
              <a:rPr lang="en-US"/>
              <a:t>Resilient Businesses recover quicker than the unprepared and with better outcomes.</a:t>
            </a:r>
          </a:p>
          <a:p>
            <a:pPr marL="0" indent="0">
              <a:buNone/>
            </a:pPr>
            <a:endParaRPr lang="en-US"/>
          </a:p>
        </p:txBody>
      </p:sp>
      <p:sp>
        <p:nvSpPr>
          <p:cNvPr id="8" name="Slide Number Placeholder 3">
            <a:extLst>
              <a:ext uri="{FF2B5EF4-FFF2-40B4-BE49-F238E27FC236}">
                <a16:creationId xmlns:a16="http://schemas.microsoft.com/office/drawing/2014/main" id="{6DC382DB-B718-0789-C71C-4A53B425FE1E}"/>
              </a:ext>
            </a:extLst>
          </p:cNvPr>
          <p:cNvSpPr>
            <a:spLocks noGrp="1"/>
          </p:cNvSpPr>
          <p:nvPr>
            <p:ph type="sldNum" sz="quarter" idx="18"/>
          </p:nvPr>
        </p:nvSpPr>
        <p:spPr>
          <a:xfrm>
            <a:off x="10150763" y="6356350"/>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3392940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F603-25F8-A0FF-7EA5-BD3A508DE32C}"/>
              </a:ext>
            </a:extLst>
          </p:cNvPr>
          <p:cNvSpPr>
            <a:spLocks noGrp="1"/>
          </p:cNvSpPr>
          <p:nvPr>
            <p:ph type="title"/>
          </p:nvPr>
        </p:nvSpPr>
        <p:spPr>
          <a:xfrm>
            <a:off x="0" y="824684"/>
            <a:ext cx="11605600" cy="1639937"/>
          </a:xfrm>
        </p:spPr>
        <p:txBody>
          <a:bodyPr wrap="square" anchor="ctr">
            <a:normAutofit/>
          </a:bodyPr>
          <a:lstStyle/>
          <a:p>
            <a:r>
              <a:rPr lang="en-US"/>
              <a:t>Not If…..When</a:t>
            </a:r>
          </a:p>
        </p:txBody>
      </p:sp>
      <p:sp>
        <p:nvSpPr>
          <p:cNvPr id="3" name="Content Placeholder 2">
            <a:extLst>
              <a:ext uri="{FF2B5EF4-FFF2-40B4-BE49-F238E27FC236}">
                <a16:creationId xmlns:a16="http://schemas.microsoft.com/office/drawing/2014/main" id="{79994F7E-E70C-7F48-B57F-47E3DD57C5F4}"/>
              </a:ext>
            </a:extLst>
          </p:cNvPr>
          <p:cNvSpPr>
            <a:spLocks noGrp="1"/>
          </p:cNvSpPr>
          <p:nvPr>
            <p:ph sz="quarter" idx="15"/>
          </p:nvPr>
        </p:nvSpPr>
        <p:spPr>
          <a:xfrm>
            <a:off x="640080" y="2834640"/>
            <a:ext cx="10963656" cy="3364992"/>
          </a:xfrm>
        </p:spPr>
        <p:txBody>
          <a:bodyPr vert="horz" lIns="91440" tIns="45720" rIns="91440" bIns="45720" rtlCol="0" anchor="t">
            <a:normAutofit/>
          </a:bodyPr>
          <a:lstStyle/>
          <a:p>
            <a:pPr marL="0" indent="0">
              <a:buNone/>
            </a:pPr>
            <a:r>
              <a:rPr lang="en-US" sz="2000" b="0">
                <a:latin typeface="Segoe UI Light"/>
                <a:cs typeface="Segoe UI Light"/>
              </a:rPr>
              <a:t>Every organization asks:   </a:t>
            </a:r>
            <a:r>
              <a:rPr lang="en-US" sz="2000">
                <a:latin typeface="Segoe UI Light"/>
                <a:cs typeface="Segoe UI Light"/>
              </a:rPr>
              <a:t>“Are we going to get hit?”</a:t>
            </a:r>
            <a:br>
              <a:rPr lang="en-US" sz="2000" b="0"/>
            </a:br>
            <a:br>
              <a:rPr lang="en-US" sz="2000" b="0"/>
            </a:br>
            <a:r>
              <a:rPr lang="en-US" sz="2000" b="0">
                <a:latin typeface="Segoe UI Light"/>
                <a:cs typeface="Segoe UI Light"/>
              </a:rPr>
              <a:t>Resilient organizations ask a better question:  </a:t>
            </a:r>
            <a:r>
              <a:rPr lang="en-US" sz="2000">
                <a:latin typeface="Segoe UI Light"/>
                <a:cs typeface="Segoe UI Light"/>
              </a:rPr>
              <a:t>“When something goes wrong, what does that day look like?”</a:t>
            </a:r>
            <a:br>
              <a:rPr lang="en-US" sz="2000" b="0"/>
            </a:br>
            <a:br>
              <a:rPr lang="en-US" sz="2000" b="0"/>
            </a:br>
            <a:r>
              <a:rPr lang="en-US" sz="2000" b="0">
                <a:latin typeface="Segoe UI Light"/>
                <a:cs typeface="Segoe UI Light"/>
              </a:rPr>
              <a:t>Because outages, mistakes, and incidents are not hypothetical.   </a:t>
            </a:r>
            <a:r>
              <a:rPr lang="en-US" sz="2000" u="sng">
                <a:latin typeface="Segoe UI Light"/>
                <a:cs typeface="Segoe UI Light"/>
              </a:rPr>
              <a:t>They are operational reality.</a:t>
            </a:r>
          </a:p>
          <a:p>
            <a:pPr marL="0" indent="0">
              <a:buNone/>
            </a:pPr>
            <a:endParaRPr lang="en-US"/>
          </a:p>
        </p:txBody>
      </p:sp>
      <p:sp>
        <p:nvSpPr>
          <p:cNvPr id="8" name="Slide Number Placeholder 3">
            <a:extLst>
              <a:ext uri="{FF2B5EF4-FFF2-40B4-BE49-F238E27FC236}">
                <a16:creationId xmlns:a16="http://schemas.microsoft.com/office/drawing/2014/main" id="{C3660600-33AD-D223-F7F3-2F4CA2761D0C}"/>
              </a:ext>
            </a:extLst>
          </p:cNvPr>
          <p:cNvSpPr>
            <a:spLocks noGrp="1"/>
          </p:cNvSpPr>
          <p:nvPr>
            <p:ph type="sldNum" sz="quarter" idx="18"/>
          </p:nvPr>
        </p:nvSpPr>
        <p:spPr>
          <a:xfrm>
            <a:off x="10150763" y="6356350"/>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3546088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BB2E-3A5D-E801-3882-9FA6BBFD98AF}"/>
              </a:ext>
            </a:extLst>
          </p:cNvPr>
          <p:cNvSpPr>
            <a:spLocks noGrp="1"/>
          </p:cNvSpPr>
          <p:nvPr>
            <p:ph type="ctrTitle"/>
          </p:nvPr>
        </p:nvSpPr>
        <p:spPr>
          <a:xfrm>
            <a:off x="0" y="824686"/>
            <a:ext cx="7242048" cy="1632045"/>
          </a:xfrm>
        </p:spPr>
        <p:txBody>
          <a:bodyPr wrap="square" anchor="ctr">
            <a:normAutofit/>
          </a:bodyPr>
          <a:lstStyle/>
          <a:p>
            <a:r>
              <a:rPr lang="en-US"/>
              <a:t>Prevention Still Matters</a:t>
            </a:r>
          </a:p>
        </p:txBody>
      </p:sp>
      <p:sp>
        <p:nvSpPr>
          <p:cNvPr id="3" name="Content Placeholder 2">
            <a:extLst>
              <a:ext uri="{FF2B5EF4-FFF2-40B4-BE49-F238E27FC236}">
                <a16:creationId xmlns:a16="http://schemas.microsoft.com/office/drawing/2014/main" id="{0F07FE34-7A3D-EF69-0F54-75CA65E5D2E5}"/>
              </a:ext>
            </a:extLst>
          </p:cNvPr>
          <p:cNvSpPr>
            <a:spLocks noGrp="1"/>
          </p:cNvSpPr>
          <p:nvPr>
            <p:ph sz="quarter" idx="15"/>
          </p:nvPr>
        </p:nvSpPr>
        <p:spPr>
          <a:xfrm>
            <a:off x="418148" y="2761488"/>
            <a:ext cx="6101397" cy="3270504"/>
          </a:xfrm>
        </p:spPr>
        <p:txBody>
          <a:bodyPr vert="horz" lIns="91440" tIns="45720" rIns="91440" bIns="45720" rtlCol="0" anchor="t">
            <a:normAutofit/>
          </a:bodyPr>
          <a:lstStyle/>
          <a:p>
            <a:pPr>
              <a:lnSpc>
                <a:spcPct val="90000"/>
              </a:lnSpc>
            </a:pPr>
            <a:r>
              <a:rPr lang="en-US" sz="2000">
                <a:latin typeface="Segoe UI Light"/>
                <a:cs typeface="Segoe UI Light"/>
              </a:rPr>
              <a:t>But, let’s be clear.</a:t>
            </a:r>
            <a:r>
              <a:rPr lang="en-US" sz="2000" b="0">
                <a:latin typeface="Segoe UI Light"/>
                <a:cs typeface="Segoe UI Light"/>
              </a:rPr>
              <a:t>  </a:t>
            </a:r>
            <a:r>
              <a:rPr lang="en-US" sz="2000">
                <a:latin typeface="Segoe UI Light"/>
                <a:cs typeface="Segoe UI Light"/>
              </a:rPr>
              <a:t>Prevention is still critical</a:t>
            </a:r>
          </a:p>
          <a:p>
            <a:pPr>
              <a:lnSpc>
                <a:spcPct val="90000"/>
              </a:lnSpc>
            </a:pPr>
            <a:endParaRPr lang="en-US" sz="900" b="0"/>
          </a:p>
          <a:p>
            <a:pPr marL="0" indent="0">
              <a:lnSpc>
                <a:spcPct val="90000"/>
              </a:lnSpc>
              <a:buNone/>
            </a:pPr>
            <a:r>
              <a:rPr lang="en-US" sz="1600">
                <a:latin typeface="Segoe UI Light"/>
                <a:cs typeface="Segoe UI Light"/>
              </a:rPr>
              <a:t>Good security, good design, and good habits:</a:t>
            </a:r>
          </a:p>
          <a:p>
            <a:pPr marL="285750" indent="-285750">
              <a:lnSpc>
                <a:spcPct val="90000"/>
              </a:lnSpc>
              <a:buFont typeface="Arial" panose="020B0604020202020204" pitchFamily="34" charset="0"/>
              <a:buChar char="•"/>
            </a:pPr>
            <a:r>
              <a:rPr lang="en-US" sz="1600" b="0">
                <a:latin typeface="Segoe UI Light"/>
                <a:cs typeface="Segoe UI Light"/>
              </a:rPr>
              <a:t>Reduce how often incidents occur</a:t>
            </a:r>
          </a:p>
          <a:p>
            <a:pPr marL="285750" indent="-285750">
              <a:lnSpc>
                <a:spcPct val="90000"/>
              </a:lnSpc>
              <a:buFont typeface="Arial" panose="020B0604020202020204" pitchFamily="34" charset="0"/>
              <a:buChar char="•"/>
            </a:pPr>
            <a:r>
              <a:rPr lang="en-US" sz="1600" b="0">
                <a:latin typeface="Segoe UI Light"/>
                <a:cs typeface="Segoe UI Light"/>
              </a:rPr>
              <a:t>Catch problems earlier</a:t>
            </a:r>
          </a:p>
          <a:p>
            <a:pPr marL="285750" indent="-285750">
              <a:lnSpc>
                <a:spcPct val="90000"/>
              </a:lnSpc>
              <a:buFont typeface="Arial" panose="020B0604020202020204" pitchFamily="34" charset="0"/>
              <a:buChar char="•"/>
            </a:pPr>
            <a:r>
              <a:rPr lang="en-US" sz="1600" b="0">
                <a:latin typeface="Segoe UI Light"/>
                <a:cs typeface="Segoe UI Light"/>
              </a:rPr>
              <a:t>Lower the overall risk</a:t>
            </a:r>
            <a:br>
              <a:rPr lang="en-US" sz="1600" b="0"/>
            </a:br>
            <a:endParaRPr lang="en-US" sz="800" b="0"/>
          </a:p>
          <a:p>
            <a:pPr marL="0" indent="0">
              <a:lnSpc>
                <a:spcPct val="90000"/>
              </a:lnSpc>
              <a:buNone/>
            </a:pPr>
            <a:r>
              <a:rPr lang="en-US" sz="1600" b="0">
                <a:latin typeface="Segoe UI Light"/>
                <a:cs typeface="Segoe UI Light"/>
              </a:rPr>
              <a:t>But no amount of prevention eliminates failure entirely.</a:t>
            </a:r>
          </a:p>
          <a:p>
            <a:pPr>
              <a:lnSpc>
                <a:spcPct val="90000"/>
              </a:lnSpc>
            </a:pPr>
            <a:endParaRPr lang="en-US" sz="700" b="0">
              <a:latin typeface="Segoe UI Light"/>
              <a:cs typeface="Segoe UI Light"/>
            </a:endParaRPr>
          </a:p>
          <a:p>
            <a:pPr marL="0" indent="0">
              <a:lnSpc>
                <a:spcPct val="90000"/>
              </a:lnSpc>
              <a:buNone/>
            </a:pPr>
            <a:r>
              <a:rPr lang="en-US" sz="1600">
                <a:latin typeface="Segoe UI Light"/>
                <a:cs typeface="Segoe UI Light"/>
              </a:rPr>
              <a:t>The goal is to prevent what you can, and be ready for what you can’t</a:t>
            </a:r>
          </a:p>
          <a:p>
            <a:pPr marL="0" indent="0">
              <a:lnSpc>
                <a:spcPct val="90000"/>
              </a:lnSpc>
              <a:buNone/>
            </a:pPr>
            <a:endParaRPr lang="en-US" sz="1400"/>
          </a:p>
        </p:txBody>
      </p:sp>
      <p:pic>
        <p:nvPicPr>
          <p:cNvPr id="1028" name="Picture 4" descr="Better than cure? Why we should focus on prevention | APS">
            <a:extLst>
              <a:ext uri="{FF2B5EF4-FFF2-40B4-BE49-F238E27FC236}">
                <a16:creationId xmlns:a16="http://schemas.microsoft.com/office/drawing/2014/main" id="{ABAE49BA-749F-98E3-5C73-6F6806685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972" r="26175"/>
          <a:stretch>
            <a:fillRect/>
          </a:stretch>
        </p:blipFill>
        <p:spPr bwMode="auto">
          <a:xfrm>
            <a:off x="6862918" y="10"/>
            <a:ext cx="5329082"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solidFill>
            <a:srgbClr val="FFFFFF"/>
          </a:solidFill>
        </p:spPr>
      </p:pic>
      <p:sp>
        <p:nvSpPr>
          <p:cNvPr id="9" name="Slide Number Placeholder 4">
            <a:extLst>
              <a:ext uri="{FF2B5EF4-FFF2-40B4-BE49-F238E27FC236}">
                <a16:creationId xmlns:a16="http://schemas.microsoft.com/office/drawing/2014/main" id="{82989A3A-63B2-E94B-0E17-70978565252C}"/>
              </a:ext>
            </a:extLst>
          </p:cNvPr>
          <p:cNvSpPr>
            <a:spLocks noGrp="1"/>
          </p:cNvSpPr>
          <p:nvPr>
            <p:ph type="sldNum" sz="quarter" idx="18"/>
          </p:nvPr>
        </p:nvSpPr>
        <p:spPr>
          <a:xfrm>
            <a:off x="10150763" y="6365586"/>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374617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8335-949B-71B6-CD29-CF56F4AB24D8}"/>
              </a:ext>
            </a:extLst>
          </p:cNvPr>
          <p:cNvSpPr>
            <a:spLocks noGrp="1"/>
          </p:cNvSpPr>
          <p:nvPr>
            <p:ph type="ctrTitle"/>
          </p:nvPr>
        </p:nvSpPr>
        <p:spPr>
          <a:xfrm>
            <a:off x="0" y="824686"/>
            <a:ext cx="7242048" cy="1632045"/>
          </a:xfrm>
        </p:spPr>
        <p:txBody>
          <a:bodyPr wrap="square" anchor="ctr">
            <a:normAutofit fontScale="90000"/>
          </a:bodyPr>
          <a:lstStyle/>
          <a:p>
            <a:pPr>
              <a:lnSpc>
                <a:spcPct val="150000"/>
              </a:lnSpc>
            </a:pPr>
            <a:br>
              <a:rPr lang="en-US" sz="2700">
                <a:latin typeface="Segoe UI Black"/>
                <a:ea typeface="Segoe UI Black"/>
              </a:rPr>
            </a:br>
            <a:r>
              <a:rPr lang="en-US" sz="2700">
                <a:latin typeface="Segoe UI Black"/>
                <a:ea typeface="Segoe UI Black"/>
              </a:rPr>
              <a:t>What an Incident looks like  </a:t>
            </a:r>
            <a:br>
              <a:rPr lang="en-US" sz="2700"/>
            </a:br>
            <a:r>
              <a:rPr lang="en-US" sz="2700">
                <a:solidFill>
                  <a:schemeClr val="bg2">
                    <a:lumMod val="50000"/>
                  </a:schemeClr>
                </a:solidFill>
                <a:latin typeface="Segoe UI Black"/>
                <a:ea typeface="Segoe UI Black"/>
              </a:rPr>
              <a:t>NON-RESILIENT BUSINESS</a:t>
            </a:r>
            <a:br>
              <a:rPr lang="en-US"/>
            </a:br>
            <a:endParaRPr lang="en-US"/>
          </a:p>
        </p:txBody>
      </p:sp>
      <p:sp>
        <p:nvSpPr>
          <p:cNvPr id="3" name="Content Placeholder 2">
            <a:extLst>
              <a:ext uri="{FF2B5EF4-FFF2-40B4-BE49-F238E27FC236}">
                <a16:creationId xmlns:a16="http://schemas.microsoft.com/office/drawing/2014/main" id="{7550DEA8-7B6D-7588-054F-A6F3D97170C4}"/>
              </a:ext>
            </a:extLst>
          </p:cNvPr>
          <p:cNvSpPr>
            <a:spLocks noGrp="1"/>
          </p:cNvSpPr>
          <p:nvPr>
            <p:ph type="subTitle" idx="1"/>
          </p:nvPr>
        </p:nvSpPr>
        <p:spPr>
          <a:xfrm>
            <a:off x="667512" y="2770632"/>
            <a:ext cx="3962400" cy="3539265"/>
          </a:xfrm>
        </p:spPr>
        <p:txBody>
          <a:bodyPr vert="horz" lIns="91440" tIns="45720" rIns="91440" bIns="45720" rtlCol="0" anchor="t">
            <a:normAutofit/>
          </a:bodyPr>
          <a:lstStyle/>
          <a:p>
            <a:pPr marL="0" indent="0">
              <a:lnSpc>
                <a:spcPct val="90000"/>
              </a:lnSpc>
              <a:buNone/>
            </a:pPr>
            <a:r>
              <a:rPr lang="en-US" b="1">
                <a:latin typeface="Segoe UI Light"/>
                <a:cs typeface="Segoe UI Light"/>
              </a:rPr>
              <a:t>When something goes wrong:</a:t>
            </a:r>
          </a:p>
          <a:p>
            <a:pPr marL="285750" indent="-285750">
              <a:buFont typeface="Arial" panose="020B0604020202020204" pitchFamily="34" charset="0"/>
              <a:buChar char="•"/>
            </a:pPr>
            <a:r>
              <a:rPr lang="en-US" sz="1600" b="0">
                <a:latin typeface="Segoe UI Light"/>
                <a:cs typeface="Segoe UI Light"/>
              </a:rPr>
              <a:t>Confusion about what is happening</a:t>
            </a:r>
          </a:p>
          <a:p>
            <a:pPr marL="285750" indent="-285750">
              <a:buFont typeface="Arial" panose="020B0604020202020204" pitchFamily="34" charset="0"/>
              <a:buChar char="•"/>
            </a:pPr>
            <a:r>
              <a:rPr lang="en-US" sz="1600" b="0">
                <a:latin typeface="Segoe UI Light"/>
                <a:cs typeface="Segoe UI Light"/>
              </a:rPr>
              <a:t>Delay while people debate next steps</a:t>
            </a:r>
          </a:p>
          <a:p>
            <a:pPr marL="285750" indent="-285750">
              <a:buFont typeface="Arial" panose="020B0604020202020204" pitchFamily="34" charset="0"/>
              <a:buChar char="•"/>
            </a:pPr>
            <a:r>
              <a:rPr lang="en-US" sz="1600" b="0">
                <a:latin typeface="Segoe UI Light"/>
                <a:cs typeface="Segoe UI Light"/>
              </a:rPr>
              <a:t>Multiple people making decisions at once</a:t>
            </a:r>
          </a:p>
          <a:p>
            <a:pPr marL="285750" indent="-285750">
              <a:buFont typeface="Arial" panose="020B0604020202020204" pitchFamily="34" charset="0"/>
              <a:buChar char="•"/>
            </a:pPr>
            <a:r>
              <a:rPr lang="en-US" sz="1600" b="0">
                <a:latin typeface="Segoe UI Light"/>
                <a:cs typeface="Segoe UI Light"/>
              </a:rPr>
              <a:t>Leadership reacting in real time</a:t>
            </a:r>
          </a:p>
          <a:p>
            <a:pPr marL="285750" indent="-285750">
              <a:buFont typeface="Arial" panose="020B0604020202020204" pitchFamily="34" charset="0"/>
              <a:buChar char="•"/>
            </a:pPr>
            <a:r>
              <a:rPr lang="en-US" sz="1600" b="0">
                <a:latin typeface="Segoe UI Light"/>
                <a:cs typeface="Segoe UI Light"/>
              </a:rPr>
              <a:t>Recovery taking longer than expected</a:t>
            </a:r>
          </a:p>
          <a:p>
            <a:pPr marL="0" indent="0">
              <a:lnSpc>
                <a:spcPct val="110000"/>
              </a:lnSpc>
              <a:buNone/>
            </a:pPr>
            <a:r>
              <a:rPr lang="en-US" sz="1500" b="1">
                <a:latin typeface="Segoe UI Light"/>
                <a:cs typeface="Segoe UI Light"/>
              </a:rPr>
              <a:t>That chaos causes more damage than the incident itself.</a:t>
            </a:r>
          </a:p>
        </p:txBody>
      </p:sp>
      <p:pic>
        <p:nvPicPr>
          <p:cNvPr id="2050" name="Picture 2" descr="9 Signs You're Managing Company Chaos &amp; How To Solve It | Anthill">
            <a:extLst>
              <a:ext uri="{FF2B5EF4-FFF2-40B4-BE49-F238E27FC236}">
                <a16:creationId xmlns:a16="http://schemas.microsoft.com/office/drawing/2014/main" id="{904D2039-618B-FCF6-C379-CF59ECAFB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396" r="17667"/>
          <a:stretch>
            <a:fillRect/>
          </a:stretch>
        </p:blipFill>
        <p:spPr bwMode="auto">
          <a:xfrm>
            <a:off x="4315032" y="10"/>
            <a:ext cx="7876033" cy="6857990"/>
          </a:xfrm>
          <a:custGeom>
            <a:avLst/>
            <a:gdLst>
              <a:gd name="connsiteX0" fmla="*/ 1579547 w 7876033"/>
              <a:gd name="connsiteY0" fmla="*/ 0 h 6858000"/>
              <a:gd name="connsiteX1" fmla="*/ 7876033 w 7876033"/>
              <a:gd name="connsiteY1" fmla="*/ 0 h 6858000"/>
              <a:gd name="connsiteX2" fmla="*/ 7876033 w 7876033"/>
              <a:gd name="connsiteY2" fmla="*/ 6858000 h 6858000"/>
              <a:gd name="connsiteX3" fmla="*/ 0 w 7876033"/>
              <a:gd name="connsiteY3" fmla="*/ 6858000 h 6858000"/>
              <a:gd name="connsiteX4" fmla="*/ 1013709 w 7876033"/>
              <a:gd name="connsiteY4" fmla="*/ 2456730 h 6858000"/>
              <a:gd name="connsiteX5" fmla="*/ 2519005 w 7876033"/>
              <a:gd name="connsiteY5" fmla="*/ 2456730 h 6858000"/>
              <a:gd name="connsiteX6" fmla="*/ 2927016 w 7876033"/>
              <a:gd name="connsiteY6" fmla="*/ 824686 h 6858000"/>
              <a:gd name="connsiteX7" fmla="*/ 1389604 w 7876033"/>
              <a:gd name="connsiteY7" fmla="*/ 824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6033" h="6858000">
                <a:moveTo>
                  <a:pt x="1579547" y="0"/>
                </a:moveTo>
                <a:lnTo>
                  <a:pt x="7876033" y="0"/>
                </a:lnTo>
                <a:lnTo>
                  <a:pt x="7876033" y="6858000"/>
                </a:lnTo>
                <a:lnTo>
                  <a:pt x="0" y="6858000"/>
                </a:lnTo>
                <a:lnTo>
                  <a:pt x="1013709" y="2456730"/>
                </a:lnTo>
                <a:lnTo>
                  <a:pt x="2519005" y="2456730"/>
                </a:lnTo>
                <a:lnTo>
                  <a:pt x="2927016" y="824686"/>
                </a:lnTo>
                <a:lnTo>
                  <a:pt x="1389604" y="824686"/>
                </a:lnTo>
                <a:close/>
              </a:path>
            </a:pathLst>
          </a:custGeom>
          <a:solidFill>
            <a:srgbClr val="FFFFFF"/>
          </a:solidFill>
        </p:spPr>
      </p:pic>
      <p:sp>
        <p:nvSpPr>
          <p:cNvPr id="9" name="Slide Number Placeholder 4">
            <a:extLst>
              <a:ext uri="{FF2B5EF4-FFF2-40B4-BE49-F238E27FC236}">
                <a16:creationId xmlns:a16="http://schemas.microsoft.com/office/drawing/2014/main" id="{2097EC5B-EDE2-F092-ADCE-2FB7C4EE97D3}"/>
              </a:ext>
            </a:extLst>
          </p:cNvPr>
          <p:cNvSpPr>
            <a:spLocks noGrp="1"/>
          </p:cNvSpPr>
          <p:nvPr>
            <p:ph type="sldNum" sz="quarter" idx="16"/>
          </p:nvPr>
        </p:nvSpPr>
        <p:spPr>
          <a:xfrm>
            <a:off x="9661236" y="6309898"/>
            <a:ext cx="2149763" cy="411578"/>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413414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CBB2-08BC-DA41-6AF3-B10D304AE077}"/>
              </a:ext>
            </a:extLst>
          </p:cNvPr>
          <p:cNvSpPr>
            <a:spLocks noGrp="1"/>
          </p:cNvSpPr>
          <p:nvPr>
            <p:ph type="ctrTitle"/>
          </p:nvPr>
        </p:nvSpPr>
        <p:spPr>
          <a:xfrm>
            <a:off x="0" y="824686"/>
            <a:ext cx="7242048" cy="1632045"/>
          </a:xfrm>
        </p:spPr>
        <p:txBody>
          <a:bodyPr wrap="square" anchor="ctr">
            <a:normAutofit/>
          </a:bodyPr>
          <a:lstStyle/>
          <a:p>
            <a:pPr>
              <a:lnSpc>
                <a:spcPct val="150000"/>
              </a:lnSpc>
            </a:pPr>
            <a:r>
              <a:rPr lang="en-US" sz="2400">
                <a:latin typeface="Segoe UI Black"/>
                <a:ea typeface="Segoe UI Black"/>
              </a:rPr>
              <a:t>What an Incident looks like  </a:t>
            </a:r>
            <a:br>
              <a:rPr lang="en-US" sz="2400"/>
            </a:br>
            <a:r>
              <a:rPr lang="en-US" sz="2400">
                <a:solidFill>
                  <a:schemeClr val="bg2">
                    <a:lumMod val="50000"/>
                  </a:schemeClr>
                </a:solidFill>
                <a:latin typeface="Segoe UI Black"/>
                <a:ea typeface="Segoe UI Black"/>
              </a:rPr>
              <a:t>RESILIENT BUSINESS</a:t>
            </a:r>
            <a:endParaRPr lang="en-US" sz="2400">
              <a:solidFill>
                <a:schemeClr val="bg2">
                  <a:lumMod val="50000"/>
                </a:schemeClr>
              </a:solidFill>
            </a:endParaRPr>
          </a:p>
        </p:txBody>
      </p:sp>
      <p:sp>
        <p:nvSpPr>
          <p:cNvPr id="3" name="Content Placeholder 2">
            <a:extLst>
              <a:ext uri="{FF2B5EF4-FFF2-40B4-BE49-F238E27FC236}">
                <a16:creationId xmlns:a16="http://schemas.microsoft.com/office/drawing/2014/main" id="{092768A9-2A09-9A18-E37C-9702C5B0704C}"/>
              </a:ext>
            </a:extLst>
          </p:cNvPr>
          <p:cNvSpPr>
            <a:spLocks noGrp="1"/>
          </p:cNvSpPr>
          <p:nvPr>
            <p:ph sz="quarter" idx="15"/>
          </p:nvPr>
        </p:nvSpPr>
        <p:spPr>
          <a:xfrm>
            <a:off x="794068" y="2822448"/>
            <a:ext cx="5430837" cy="3300984"/>
          </a:xfrm>
        </p:spPr>
        <p:txBody>
          <a:bodyPr vert="horz" lIns="91440" tIns="45720" rIns="91440" bIns="45720" rtlCol="0" anchor="t">
            <a:normAutofit/>
          </a:bodyPr>
          <a:lstStyle/>
          <a:p>
            <a:pPr marL="0" indent="0">
              <a:lnSpc>
                <a:spcPct val="90000"/>
              </a:lnSpc>
              <a:buNone/>
            </a:pPr>
            <a:r>
              <a:rPr lang="en-US" sz="2000">
                <a:latin typeface="Segoe UI Light"/>
                <a:cs typeface="Segoe UI Light"/>
              </a:rPr>
              <a:t>When something goes wrong:</a:t>
            </a:r>
          </a:p>
          <a:p>
            <a:pPr marL="0" indent="0">
              <a:lnSpc>
                <a:spcPct val="90000"/>
              </a:lnSpc>
              <a:buNone/>
            </a:pPr>
            <a:endParaRPr lang="en-US" sz="1000" b="0"/>
          </a:p>
          <a:p>
            <a:pPr marL="285750" indent="-285750">
              <a:buFont typeface="Arial" panose="020B0604020202020204" pitchFamily="34" charset="0"/>
              <a:buChar char="•"/>
            </a:pPr>
            <a:r>
              <a:rPr lang="en-US" b="0"/>
              <a:t>The blast radius is limited</a:t>
            </a:r>
          </a:p>
          <a:p>
            <a:pPr marL="285750" indent="-285750">
              <a:buFont typeface="Arial" panose="020B0604020202020204" pitchFamily="34" charset="0"/>
              <a:buChar char="•"/>
            </a:pPr>
            <a:r>
              <a:rPr lang="en-US" b="0"/>
              <a:t>The first steps are already known</a:t>
            </a:r>
          </a:p>
          <a:p>
            <a:pPr marL="285750" indent="-285750">
              <a:buFont typeface="Arial" panose="020B0604020202020204" pitchFamily="34" charset="0"/>
              <a:buChar char="•"/>
            </a:pPr>
            <a:r>
              <a:rPr lang="en-US" b="0"/>
              <a:t>Escalation happens early</a:t>
            </a:r>
          </a:p>
          <a:p>
            <a:pPr marL="285750" indent="-285750">
              <a:buFont typeface="Arial" panose="020B0604020202020204" pitchFamily="34" charset="0"/>
              <a:buChar char="•"/>
            </a:pPr>
            <a:r>
              <a:rPr lang="en-US" b="0"/>
              <a:t>Leadership creates calm</a:t>
            </a:r>
          </a:p>
          <a:p>
            <a:pPr marL="285750" indent="-285750">
              <a:buFont typeface="Arial" panose="020B0604020202020204" pitchFamily="34" charset="0"/>
              <a:buChar char="•"/>
            </a:pPr>
            <a:r>
              <a:rPr lang="en-US" b="0">
                <a:latin typeface="Segoe UI Light"/>
                <a:cs typeface="Segoe UI Light"/>
              </a:rPr>
              <a:t>Recovery can be quick, boring and procedural</a:t>
            </a:r>
            <a:br>
              <a:rPr lang="en-US" b="0"/>
            </a:br>
            <a:endParaRPr lang="en-US" b="0"/>
          </a:p>
          <a:p>
            <a:pPr marL="0" indent="0">
              <a:lnSpc>
                <a:spcPct val="90000"/>
              </a:lnSpc>
              <a:buNone/>
            </a:pPr>
            <a:r>
              <a:rPr lang="en-US"/>
              <a:t>Incidents are disruptive, not existential.</a:t>
            </a:r>
          </a:p>
        </p:txBody>
      </p:sp>
      <p:pic>
        <p:nvPicPr>
          <p:cNvPr id="3074" name="Picture 2" descr="Strategies for Increasing Business Resilience | MetaSource">
            <a:extLst>
              <a:ext uri="{FF2B5EF4-FFF2-40B4-BE49-F238E27FC236}">
                <a16:creationId xmlns:a16="http://schemas.microsoft.com/office/drawing/2014/main" id="{B80CE752-CD5B-0121-222A-4D1469CE7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328" r="26963"/>
          <a:stretch>
            <a:fillRect/>
          </a:stretch>
        </p:blipFill>
        <p:spPr bwMode="auto">
          <a:xfrm>
            <a:off x="6862918" y="10"/>
            <a:ext cx="5329082"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solidFill>
            <a:srgbClr val="FFFFFF"/>
          </a:solidFill>
        </p:spPr>
      </p:pic>
      <p:sp>
        <p:nvSpPr>
          <p:cNvPr id="9" name="Slide Number Placeholder 4">
            <a:extLst>
              <a:ext uri="{FF2B5EF4-FFF2-40B4-BE49-F238E27FC236}">
                <a16:creationId xmlns:a16="http://schemas.microsoft.com/office/drawing/2014/main" id="{4C60F6FB-CD60-A386-1C49-37D4103E33E8}"/>
              </a:ext>
            </a:extLst>
          </p:cNvPr>
          <p:cNvSpPr>
            <a:spLocks noGrp="1"/>
          </p:cNvSpPr>
          <p:nvPr>
            <p:ph type="sldNum" sz="quarter" idx="18"/>
          </p:nvPr>
        </p:nvSpPr>
        <p:spPr>
          <a:xfrm>
            <a:off x="10150763" y="6365586"/>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184659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343B9-B0B8-3DD1-960B-239F90951C42}"/>
              </a:ext>
            </a:extLst>
          </p:cNvPr>
          <p:cNvSpPr>
            <a:spLocks noGrp="1"/>
          </p:cNvSpPr>
          <p:nvPr>
            <p:ph type="ctrTitle"/>
          </p:nvPr>
        </p:nvSpPr>
        <p:spPr>
          <a:xfrm>
            <a:off x="0" y="824686"/>
            <a:ext cx="7242048" cy="1632045"/>
          </a:xfrm>
        </p:spPr>
        <p:txBody>
          <a:bodyPr wrap="square" anchor="ctr">
            <a:normAutofit/>
          </a:bodyPr>
          <a:lstStyle/>
          <a:p>
            <a:r>
              <a:rPr lang="en-US"/>
              <a:t>The Four Pillars of </a:t>
            </a:r>
            <a:r>
              <a:rPr lang="en-US">
                <a:solidFill>
                  <a:schemeClr val="bg2">
                    <a:lumMod val="50000"/>
                  </a:schemeClr>
                </a:solidFill>
              </a:rPr>
              <a:t>Business Resilience</a:t>
            </a:r>
          </a:p>
        </p:txBody>
      </p:sp>
      <p:sp>
        <p:nvSpPr>
          <p:cNvPr id="3" name="Content Placeholder 2">
            <a:extLst>
              <a:ext uri="{FF2B5EF4-FFF2-40B4-BE49-F238E27FC236}">
                <a16:creationId xmlns:a16="http://schemas.microsoft.com/office/drawing/2014/main" id="{FE44D78F-B070-8129-4585-5D23CA58D655}"/>
              </a:ext>
            </a:extLst>
          </p:cNvPr>
          <p:cNvSpPr>
            <a:spLocks noGrp="1"/>
          </p:cNvSpPr>
          <p:nvPr>
            <p:ph sz="quarter" idx="15"/>
          </p:nvPr>
        </p:nvSpPr>
        <p:spPr>
          <a:xfrm>
            <a:off x="915988" y="2761488"/>
            <a:ext cx="5430837" cy="3300984"/>
          </a:xfrm>
        </p:spPr>
        <p:txBody>
          <a:bodyPr vert="horz" lIns="91440" tIns="45720" rIns="91440" bIns="45720" rtlCol="0" anchor="t">
            <a:normAutofit/>
          </a:bodyPr>
          <a:lstStyle/>
          <a:p>
            <a:pPr marL="0" indent="0">
              <a:buNone/>
            </a:pPr>
            <a:r>
              <a:rPr lang="en-US" sz="2000">
                <a:latin typeface="Segoe UI Light"/>
                <a:cs typeface="Segoe UI Light"/>
              </a:rPr>
              <a:t>Resilience is not a product you buy.</a:t>
            </a:r>
          </a:p>
          <a:p>
            <a:endParaRPr lang="en-US" sz="1000">
              <a:latin typeface="Segoe UI Light"/>
              <a:cs typeface="Segoe UI Light"/>
            </a:endParaRPr>
          </a:p>
          <a:p>
            <a:pPr marL="0" indent="0">
              <a:buNone/>
            </a:pPr>
            <a:r>
              <a:rPr lang="en-US" b="0"/>
              <a:t>It is a posture you build across four areas:</a:t>
            </a:r>
          </a:p>
          <a:p>
            <a:endParaRPr lang="en-US" sz="600"/>
          </a:p>
          <a:p>
            <a:pPr marL="514350" indent="-514350">
              <a:buFont typeface="+mj-lt"/>
              <a:buAutoNum type="arabicPeriod"/>
            </a:pPr>
            <a:r>
              <a:rPr lang="en-US"/>
              <a:t>Shock Absorption</a:t>
            </a:r>
          </a:p>
          <a:p>
            <a:pPr marL="514350" indent="-514350">
              <a:buFont typeface="+mj-lt"/>
              <a:buAutoNum type="arabicPeriod"/>
            </a:pPr>
            <a:r>
              <a:rPr lang="en-US"/>
              <a:t>Coordinated Response</a:t>
            </a:r>
          </a:p>
          <a:p>
            <a:pPr marL="514350" indent="-514350">
              <a:buFont typeface="+mj-lt"/>
              <a:buAutoNum type="arabicPeriod"/>
            </a:pPr>
            <a:r>
              <a:rPr lang="en-US"/>
              <a:t>Human Reliability</a:t>
            </a:r>
          </a:p>
          <a:p>
            <a:pPr marL="514350" indent="-514350">
              <a:buFont typeface="+mj-lt"/>
              <a:buAutoNum type="arabicPeriod"/>
            </a:pPr>
            <a:r>
              <a:rPr lang="en-US"/>
              <a:t>Leadership Clarity Under Stress</a:t>
            </a:r>
          </a:p>
        </p:txBody>
      </p:sp>
      <p:pic>
        <p:nvPicPr>
          <p:cNvPr id="7" name="Picture Placeholder 6" descr="Classical columns">
            <a:extLst>
              <a:ext uri="{FF2B5EF4-FFF2-40B4-BE49-F238E27FC236}">
                <a16:creationId xmlns:a16="http://schemas.microsoft.com/office/drawing/2014/main" id="{2780DCCA-9FA4-96E4-CF64-C6BADAF5FCD5}"/>
              </a:ext>
            </a:extLst>
          </p:cNvPr>
          <p:cNvPicPr>
            <a:picLocks noGrp="1" noChangeAspect="1"/>
          </p:cNvPicPr>
          <p:nvPr>
            <p:ph type="pic" sz="quarter" idx="14"/>
          </p:nvPr>
        </p:nvPicPr>
        <p:blipFill>
          <a:blip r:embed="rId3"/>
          <a:srcRect l="15478" r="15478"/>
          <a:stretch>
            <a:fillRect/>
          </a:stretch>
        </p:blipFill>
        <p:spPr>
          <a:xfrm>
            <a:off x="6862763" y="0"/>
            <a:ext cx="5329237" cy="6858000"/>
          </a:xfrm>
        </p:spPr>
      </p:pic>
      <p:sp>
        <p:nvSpPr>
          <p:cNvPr id="10" name="Slide Number Placeholder 4">
            <a:extLst>
              <a:ext uri="{FF2B5EF4-FFF2-40B4-BE49-F238E27FC236}">
                <a16:creationId xmlns:a16="http://schemas.microsoft.com/office/drawing/2014/main" id="{8832AD68-D883-3CF6-4047-F361BC01FBF7}"/>
              </a:ext>
            </a:extLst>
          </p:cNvPr>
          <p:cNvSpPr>
            <a:spLocks noGrp="1"/>
          </p:cNvSpPr>
          <p:nvPr>
            <p:ph type="sldNum" sz="quarter" idx="18"/>
          </p:nvPr>
        </p:nvSpPr>
        <p:spPr>
          <a:xfrm>
            <a:off x="10150763" y="6365586"/>
            <a:ext cx="1660237" cy="365125"/>
          </a:xfrm>
        </p:spPr>
        <p:txBody>
          <a:bodyPr/>
          <a:lstStyle/>
          <a:p>
            <a:pPr>
              <a:spcAft>
                <a:spcPts val="600"/>
              </a:spcAft>
            </a:pPr>
            <a:r>
              <a:rPr lang="en-US" b="1" cap="all">
                <a:solidFill>
                  <a:srgbClr val="F26805"/>
                </a:solidFill>
              </a:rPr>
              <a:t>Built for</a:t>
            </a:r>
            <a:r>
              <a:rPr lang="en-US" b="1" cap="all">
                <a:solidFill>
                  <a:schemeClr val="tx1"/>
                </a:solidFill>
              </a:rPr>
              <a:t> Your Business</a:t>
            </a:r>
            <a:endParaRPr lang="en-US" sz="1100" b="1" cap="all">
              <a:solidFill>
                <a:schemeClr val="tx1"/>
              </a:solidFill>
            </a:endParaRPr>
          </a:p>
        </p:txBody>
      </p:sp>
    </p:spTree>
    <p:extLst>
      <p:ext uri="{BB962C8B-B14F-4D97-AF65-F5344CB8AC3E}">
        <p14:creationId xmlns:p14="http://schemas.microsoft.com/office/powerpoint/2010/main" val="246346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EE9B-FEAC-DF96-3973-DB3EF908BEA0}"/>
              </a:ext>
            </a:extLst>
          </p:cNvPr>
          <p:cNvSpPr>
            <a:spLocks noGrp="1"/>
          </p:cNvSpPr>
          <p:nvPr>
            <p:ph type="title"/>
          </p:nvPr>
        </p:nvSpPr>
        <p:spPr>
          <a:xfrm>
            <a:off x="0" y="824684"/>
            <a:ext cx="11605600" cy="1639937"/>
          </a:xfrm>
        </p:spPr>
        <p:txBody>
          <a:bodyPr vert="horz" wrap="square" lIns="914400" tIns="45720" rIns="91440" bIns="45720" rtlCol="0" anchor="b">
            <a:normAutofit/>
          </a:bodyPr>
          <a:lstStyle/>
          <a:p>
            <a:r>
              <a:rPr lang="en-US">
                <a:latin typeface="Segoe UI Black"/>
                <a:ea typeface="Segoe UI Black"/>
              </a:rPr>
              <a:t>Pillar 1 </a:t>
            </a:r>
            <a:br>
              <a:rPr lang="en-US"/>
            </a:br>
            <a:r>
              <a:rPr lang="en-US">
                <a:solidFill>
                  <a:schemeClr val="tx1">
                    <a:lumMod val="65000"/>
                    <a:lumOff val="35000"/>
                  </a:schemeClr>
                </a:solidFill>
                <a:latin typeface="Segoe UI Black"/>
                <a:ea typeface="Segoe UI Black"/>
              </a:rPr>
              <a:t>Shock Absorption</a:t>
            </a:r>
            <a:br>
              <a:rPr lang="en-US"/>
            </a:br>
            <a:endParaRPr lang="en-US"/>
          </a:p>
        </p:txBody>
      </p:sp>
      <p:sp>
        <p:nvSpPr>
          <p:cNvPr id="3" name="Content Placeholder 2">
            <a:extLst>
              <a:ext uri="{FF2B5EF4-FFF2-40B4-BE49-F238E27FC236}">
                <a16:creationId xmlns:a16="http://schemas.microsoft.com/office/drawing/2014/main" id="{26068458-08D1-199C-071D-099D3508F12C}"/>
              </a:ext>
            </a:extLst>
          </p:cNvPr>
          <p:cNvSpPr>
            <a:spLocks noGrp="1"/>
          </p:cNvSpPr>
          <p:nvPr>
            <p:ph sz="quarter" idx="15"/>
          </p:nvPr>
        </p:nvSpPr>
        <p:spPr>
          <a:xfrm>
            <a:off x="640080" y="2834640"/>
            <a:ext cx="10963656" cy="3364992"/>
          </a:xfrm>
        </p:spPr>
        <p:txBody>
          <a:bodyPr>
            <a:normAutofit/>
          </a:bodyPr>
          <a:lstStyle/>
          <a:p>
            <a:pPr marL="0" indent="0">
              <a:buNone/>
            </a:pPr>
            <a:r>
              <a:rPr lang="en-US"/>
              <a:t>How much of the blast reaches the business?</a:t>
            </a:r>
          </a:p>
          <a:p>
            <a:pPr marL="0" indent="0">
              <a:buNone/>
            </a:pPr>
            <a:r>
              <a:rPr lang="en-US" b="0"/>
              <a:t>This pillar focuses on:</a:t>
            </a:r>
          </a:p>
          <a:p>
            <a:pPr marL="0" indent="0">
              <a:buNone/>
            </a:pPr>
            <a:endParaRPr lang="en-US" b="0"/>
          </a:p>
          <a:p>
            <a:pPr marL="285750" indent="-285750">
              <a:buFont typeface="Arial" panose="020B0604020202020204" pitchFamily="34" charset="0"/>
              <a:buChar char="•"/>
            </a:pPr>
            <a:r>
              <a:rPr lang="en-US" b="0"/>
              <a:t>Limiting spread</a:t>
            </a:r>
          </a:p>
          <a:p>
            <a:pPr marL="285750" indent="-285750">
              <a:buFont typeface="Arial" panose="020B0604020202020204" pitchFamily="34" charset="0"/>
              <a:buChar char="•"/>
            </a:pPr>
            <a:r>
              <a:rPr lang="en-US" b="0"/>
              <a:t>Containing mistakes</a:t>
            </a:r>
          </a:p>
          <a:p>
            <a:pPr marL="285750" indent="-285750">
              <a:buFont typeface="Arial" panose="020B0604020202020204" pitchFamily="34" charset="0"/>
              <a:buChar char="•"/>
            </a:pPr>
            <a:r>
              <a:rPr lang="en-US" b="0"/>
              <a:t>Detecting trouble early</a:t>
            </a:r>
          </a:p>
          <a:p>
            <a:pPr marL="0" indent="0">
              <a:buNone/>
            </a:pPr>
            <a:endParaRPr lang="en-US" b="0"/>
          </a:p>
          <a:p>
            <a:pPr marL="0" indent="0">
              <a:buNone/>
            </a:pPr>
            <a:r>
              <a:rPr lang="en-US" b="0"/>
              <a:t>Good defenses don’t stop every incident. They stop small problems from becoming big ones.</a:t>
            </a:r>
          </a:p>
        </p:txBody>
      </p:sp>
      <p:sp>
        <p:nvSpPr>
          <p:cNvPr id="9" name="Slide Number Placeholder 4">
            <a:extLst>
              <a:ext uri="{FF2B5EF4-FFF2-40B4-BE49-F238E27FC236}">
                <a16:creationId xmlns:a16="http://schemas.microsoft.com/office/drawing/2014/main" id="{09E47306-008D-9DF3-A287-F07D9C49B13D}"/>
              </a:ext>
            </a:extLst>
          </p:cNvPr>
          <p:cNvSpPr>
            <a:spLocks noGrp="1"/>
          </p:cNvSpPr>
          <p:nvPr>
            <p:ph type="sldNum" sz="quarter" idx="18"/>
          </p:nvPr>
        </p:nvSpPr>
        <p:spPr>
          <a:xfrm>
            <a:off x="10150763" y="6356350"/>
            <a:ext cx="1660237" cy="365125"/>
          </a:xfrm>
        </p:spPr>
        <p:txBody>
          <a:bodyPr anchor="ctr">
            <a:normAutofit/>
          </a:bodyPr>
          <a:lstStyle/>
          <a:p>
            <a:pPr>
              <a:spcAft>
                <a:spcPts val="600"/>
              </a:spcAft>
            </a:pPr>
            <a:r>
              <a:rPr lang="en-US" b="1" cap="all">
                <a:solidFill>
                  <a:srgbClr val="F26805"/>
                </a:solidFill>
              </a:rPr>
              <a:t>Built for Your Business</a:t>
            </a:r>
          </a:p>
        </p:txBody>
      </p:sp>
    </p:spTree>
    <p:extLst>
      <p:ext uri="{BB962C8B-B14F-4D97-AF65-F5344CB8AC3E}">
        <p14:creationId xmlns:p14="http://schemas.microsoft.com/office/powerpoint/2010/main" val="624114510"/>
      </p:ext>
    </p:extLst>
  </p:cSld>
  <p:clrMapOvr>
    <a:masterClrMapping/>
  </p:clrMapOvr>
</p:sld>
</file>

<file path=ppt/theme/theme1.xml><?xml version="1.0" encoding="utf-8"?>
<a:theme xmlns:a="http://schemas.openxmlformats.org/drawingml/2006/main" name="Custom">
  <a:themeElements>
    <a:clrScheme name="Creative Red 1">
      <a:dk1>
        <a:srgbClr val="000000"/>
      </a:dk1>
      <a:lt1>
        <a:srgbClr val="FFFFFF"/>
      </a:lt1>
      <a:dk2>
        <a:srgbClr val="3A3A3A"/>
      </a:dk2>
      <a:lt2>
        <a:srgbClr val="E7E6E6"/>
      </a:lt2>
      <a:accent1>
        <a:srgbClr val="632423"/>
      </a:accent1>
      <a:accent2>
        <a:srgbClr val="B51200"/>
      </a:accent2>
      <a:accent3>
        <a:srgbClr val="FD1B17"/>
      </a:accent3>
      <a:accent4>
        <a:srgbClr val="F9EBE5"/>
      </a:accent4>
      <a:accent5>
        <a:srgbClr val="03C9C6"/>
      </a:accent5>
      <a:accent6>
        <a:srgbClr val="01B9D1"/>
      </a:accent6>
      <a:hlink>
        <a:srgbClr val="0563C1"/>
      </a:hlink>
      <a:folHlink>
        <a:srgbClr val="954F72"/>
      </a:folHlink>
    </a:clrScheme>
    <a:fontScheme name="Custom 76">
      <a:majorFont>
        <a:latin typeface="Bahnschrif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580736_win32_kb_v3" id="{D7A3E551-3D61-4CA5-934F-4DAFCF7401BD}" vid="{D7B46FAE-2643-4A5F-85EB-71F421ADCF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f74e165d-21b0-4b06-8288-7c678413e661" xsi:nil="true"/>
    <MediaServiceKeyPoints xmlns="16a7e6a0-b299-4a8f-a1e3-f61d79403c39" xsi:nil="true"/>
    <lcf76f155ced4ddcb4097134ff3c332f xmlns="16a7e6a0-b299-4a8f-a1e3-f61d79403c3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67E82DA0F7FF4DAE657F5E3E519D59" ma:contentTypeVersion="21" ma:contentTypeDescription="Create a new document." ma:contentTypeScope="" ma:versionID="812e9b256954dba54ff935926623a354">
  <xsd:schema xmlns:xsd="http://www.w3.org/2001/XMLSchema" xmlns:xs="http://www.w3.org/2001/XMLSchema" xmlns:p="http://schemas.microsoft.com/office/2006/metadata/properties" xmlns:ns1="http://schemas.microsoft.com/sharepoint/v3" xmlns:ns2="16a7e6a0-b299-4a8f-a1e3-f61d79403c39" xmlns:ns3="f74e165d-21b0-4b06-8288-7c678413e661" targetNamespace="http://schemas.microsoft.com/office/2006/metadata/properties" ma:root="true" ma:fieldsID="158b795846c703a2189db618f5e1b478" ns1:_="" ns2:_="" ns3:_="">
    <xsd:import namespace="http://schemas.microsoft.com/sharepoint/v3"/>
    <xsd:import namespace="16a7e6a0-b299-4a8f-a1e3-f61d79403c39"/>
    <xsd:import namespace="f74e165d-21b0-4b06-8288-7c678413e66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a7e6a0-b299-4a8f-a1e3-f61d79403c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58cab4d-ffd8-4955-8a25-d8286e1e605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4e165d-21b0-4b06-8288-7c678413e66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38357b-7377-409c-810a-e3a74725a5cc}" ma:internalName="TaxCatchAll" ma:showField="CatchAllData" ma:web="f74e165d-21b0-4b06-8288-7c678413e6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AE3212-FDDD-4F52-95D5-3CE5C732A69F}">
  <ds:schemaRefs>
    <ds:schemaRef ds:uri="http://schemas.microsoft.com/sharepoint/v3/contenttype/forms"/>
  </ds:schemaRefs>
</ds:datastoreItem>
</file>

<file path=customXml/itemProps2.xml><?xml version="1.0" encoding="utf-8"?>
<ds:datastoreItem xmlns:ds="http://schemas.openxmlformats.org/officeDocument/2006/customXml" ds:itemID="{46A49627-BF3F-409F-AD52-1B30DD7AB3C6}">
  <ds:schemaRefs>
    <ds:schemaRef ds:uri="16a7e6a0-b299-4a8f-a1e3-f61d79403c39"/>
    <ds:schemaRef ds:uri="f74e165d-21b0-4b06-8288-7c678413e6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BB0B7D-345E-41A9-96F5-D2959B085AB3}">
  <ds:schemaRefs>
    <ds:schemaRef ds:uri="16a7e6a0-b299-4a8f-a1e3-f61d79403c39"/>
    <ds:schemaRef ds:uri="f74e165d-21b0-4b06-8288-7c678413e6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22</Slides>
  <Notes>22</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Custom</vt:lpstr>
      <vt:lpstr>PowerPoint Presentation</vt:lpstr>
      <vt:lpstr>Why this topic matters to me</vt:lpstr>
      <vt:lpstr>Why We Are Here:  To increase the resilience of our Businesses</vt:lpstr>
      <vt:lpstr>Not If…..When</vt:lpstr>
      <vt:lpstr>Prevention Still Matters</vt:lpstr>
      <vt:lpstr> What an Incident looks like   NON-RESILIENT BUSINESS </vt:lpstr>
      <vt:lpstr>What an Incident looks like   RESILIENT BUSINESS</vt:lpstr>
      <vt:lpstr>The Four Pillars of Business Resilience</vt:lpstr>
      <vt:lpstr>Pillar 1  Shock Absorption </vt:lpstr>
      <vt:lpstr>Pillar 2  Coordinated Response </vt:lpstr>
      <vt:lpstr>Pillar 3  Human Reliability </vt:lpstr>
      <vt:lpstr>Pillar 4  Leadership Clarity Under Stress </vt:lpstr>
      <vt:lpstr>A Simple Self‑Check </vt:lpstr>
      <vt:lpstr> How Resilience Is Built (In Practice) </vt:lpstr>
      <vt:lpstr>The Margin for Error Is Smaller</vt:lpstr>
      <vt:lpstr> How Small Problems Become Big Ones </vt:lpstr>
      <vt:lpstr>Calm, Capable, and Prepared </vt:lpstr>
      <vt:lpstr>What Sure Systems Does Differently </vt:lpstr>
      <vt:lpstr>Practice, Not Panic</vt:lpstr>
      <vt:lpstr>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cp:lastPrinted>2026-02-25T23:52:38Z</cp:lastPrinted>
  <dcterms:created xsi:type="dcterms:W3CDTF">2026-02-25T05:44:11Z</dcterms:created>
  <dcterms:modified xsi:type="dcterms:W3CDTF">2026-05-12T13:33:37Z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etDate">
    <vt:lpwstr>2022-05-03T19:17:58Z</vt:lpwstr>
  </property>
  <property fmtid="{D5CDD505-2E9C-101B-9397-08002B2CF9AE}" pid="4" name="MSIP_Label_f42aa342-8706-4288-bd11-ebb85995028c_Method">
    <vt:lpwstr>Standard</vt:lpwstr>
  </property>
  <property fmtid="{D5CDD505-2E9C-101B-9397-08002B2CF9AE}" pid="5" name="MSIP_Label_f42aa342-8706-4288-bd11-ebb85995028c_Name">
    <vt:lpwstr>Internal</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ActionId">
    <vt:lpwstr>25d63fd1-0370-4d03-a1c2-b2f22483dbaf</vt:lpwstr>
  </property>
  <property fmtid="{D5CDD505-2E9C-101B-9397-08002B2CF9AE}" pid="8" name="MSIP_Label_f42aa342-8706-4288-bd11-ebb85995028c_ContentBits">
    <vt:lpwstr>0</vt:lpwstr>
  </property>
  <property fmtid="{D5CDD505-2E9C-101B-9397-08002B2CF9AE}" pid="9" name="MediaServiceImageTags">
    <vt:lpwstr/>
  </property>
  <property fmtid="{D5CDD505-2E9C-101B-9397-08002B2CF9AE}" pid="10" name="ContentTypeId">
    <vt:lpwstr>0x0101004667E82DA0F7FF4DAE657F5E3E519D59</vt:lpwstr>
  </property>
</Properties>
</file>